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  <p:sldMasterId id="2147483713" r:id="rId2"/>
  </p:sldMasterIdLst>
  <p:notesMasterIdLst>
    <p:notesMasterId r:id="rId17"/>
  </p:notesMasterIdLst>
  <p:sldIdLst>
    <p:sldId id="256" r:id="rId3"/>
    <p:sldId id="319" r:id="rId4"/>
    <p:sldId id="320" r:id="rId5"/>
    <p:sldId id="295" r:id="rId6"/>
    <p:sldId id="321" r:id="rId7"/>
    <p:sldId id="322" r:id="rId8"/>
    <p:sldId id="323" r:id="rId9"/>
    <p:sldId id="327" r:id="rId10"/>
    <p:sldId id="328" r:id="rId11"/>
    <p:sldId id="324" r:id="rId12"/>
    <p:sldId id="325" r:id="rId13"/>
    <p:sldId id="318" r:id="rId14"/>
    <p:sldId id="1415" r:id="rId15"/>
    <p:sldId id="405" r:id="rId16"/>
  </p:sldIdLst>
  <p:sldSz cx="9144000" cy="5143500" type="screen16x9"/>
  <p:notesSz cx="6858000" cy="9144000"/>
  <p:embeddedFontLst>
    <p:embeddedFont>
      <p:font typeface="Trebuchet MS" panose="020B0603020202020204" pitchFamily="34" charset="0"/>
      <p:regular r:id="rId18"/>
      <p:bold r:id="rId19"/>
      <p:italic r:id="rId20"/>
      <p:boldItalic r:id="rId21"/>
    </p:embeddedFont>
    <p:embeddedFont>
      <p:font typeface="Wingdings 3" panose="05040102010807070707" pitchFamily="18" charset="2"/>
      <p:regular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87BBA1-D7AC-4C2C-B0A2-49F8B754B800}">
  <a:tblStyle styleId="{1287BBA1-D7AC-4C2C-B0A2-49F8B754B8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533" autoAdjust="0"/>
  </p:normalViewPr>
  <p:slideViewPr>
    <p:cSldViewPr snapToGrid="0">
      <p:cViewPr>
        <p:scale>
          <a:sx n="75" d="100"/>
          <a:sy n="75" d="100"/>
        </p:scale>
        <p:origin x="1666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63570-8995-4086-8184-07A7F95F0671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435FBF96-4446-4DB1-A0CA-21ED17550BFC}">
      <dgm:prSet/>
      <dgm:spPr/>
      <dgm:t>
        <a:bodyPr/>
        <a:lstStyle/>
        <a:p>
          <a:r>
            <a:rPr lang="en-GB"/>
            <a:t>1</a:t>
          </a:r>
          <a:r>
            <a:rPr lang="en-GB" baseline="30000"/>
            <a:t>st</a:t>
          </a:r>
          <a:r>
            <a:rPr lang="en-GB"/>
            <a:t> Stage 16 October 2024 – 11</a:t>
          </a:r>
          <a:r>
            <a:rPr lang="en-GB" baseline="30000"/>
            <a:t>th</a:t>
          </a:r>
          <a:r>
            <a:rPr lang="en-GB"/>
            <a:t> November</a:t>
          </a:r>
          <a:endParaRPr lang="en-US"/>
        </a:p>
      </dgm:t>
    </dgm:pt>
    <dgm:pt modelId="{55C31AA4-DEFF-4709-B9E7-B2B836FE90F2}" type="parTrans" cxnId="{FA4F6951-3FF3-4077-9A7E-8920336284A5}">
      <dgm:prSet/>
      <dgm:spPr/>
      <dgm:t>
        <a:bodyPr/>
        <a:lstStyle/>
        <a:p>
          <a:endParaRPr lang="en-US"/>
        </a:p>
      </dgm:t>
    </dgm:pt>
    <dgm:pt modelId="{3E163B86-3DBA-4B3E-AED6-77D2193B8C08}" type="sibTrans" cxnId="{FA4F6951-3FF3-4077-9A7E-8920336284A5}">
      <dgm:prSet/>
      <dgm:spPr/>
      <dgm:t>
        <a:bodyPr/>
        <a:lstStyle/>
        <a:p>
          <a:endParaRPr lang="en-US"/>
        </a:p>
      </dgm:t>
    </dgm:pt>
    <dgm:pt modelId="{D30FDB28-0663-4916-A99D-D7529D6A430E}">
      <dgm:prSet/>
      <dgm:spPr/>
      <dgm:t>
        <a:bodyPr/>
        <a:lstStyle/>
        <a:p>
          <a:r>
            <a:rPr lang="en-GB"/>
            <a:t>2</a:t>
          </a:r>
          <a:r>
            <a:rPr lang="en-GB" baseline="30000"/>
            <a:t>nd</a:t>
          </a:r>
          <a:r>
            <a:rPr lang="en-GB"/>
            <a:t> Stage November 2024</a:t>
          </a:r>
          <a:endParaRPr lang="en-US"/>
        </a:p>
      </dgm:t>
    </dgm:pt>
    <dgm:pt modelId="{BC541AE7-7F73-41FF-8A72-4795A7EFD0F8}" type="parTrans" cxnId="{FC090989-8925-4015-947E-FDEFC88F5079}">
      <dgm:prSet/>
      <dgm:spPr/>
      <dgm:t>
        <a:bodyPr/>
        <a:lstStyle/>
        <a:p>
          <a:endParaRPr lang="en-US"/>
        </a:p>
      </dgm:t>
    </dgm:pt>
    <dgm:pt modelId="{E1F507E8-D105-4FAD-9E37-3ED11757DBC3}" type="sibTrans" cxnId="{FC090989-8925-4015-947E-FDEFC88F5079}">
      <dgm:prSet/>
      <dgm:spPr/>
      <dgm:t>
        <a:bodyPr/>
        <a:lstStyle/>
        <a:p>
          <a:endParaRPr lang="en-US"/>
        </a:p>
      </dgm:t>
    </dgm:pt>
    <dgm:pt modelId="{EE1BA9BB-96C4-4DF6-8E87-5EE024D1697A}">
      <dgm:prSet/>
      <dgm:spPr/>
      <dgm:t>
        <a:bodyPr/>
        <a:lstStyle/>
        <a:p>
          <a:r>
            <a:rPr lang="en-GB"/>
            <a:t>2</a:t>
          </a:r>
          <a:r>
            <a:rPr lang="en-GB" baseline="30000"/>
            <a:t>nd</a:t>
          </a:r>
          <a:r>
            <a:rPr lang="en-GB"/>
            <a:t> Reading in House of Commons 29</a:t>
          </a:r>
          <a:r>
            <a:rPr lang="en-GB" baseline="30000"/>
            <a:t>th</a:t>
          </a:r>
          <a:r>
            <a:rPr lang="en-GB"/>
            <a:t> November</a:t>
          </a:r>
          <a:endParaRPr lang="en-US"/>
        </a:p>
      </dgm:t>
    </dgm:pt>
    <dgm:pt modelId="{E42F58E7-F574-47CE-967E-DAC18FE19C26}" type="parTrans" cxnId="{D97D6DE9-2000-40C0-A74F-2A26024F9F67}">
      <dgm:prSet/>
      <dgm:spPr/>
      <dgm:t>
        <a:bodyPr/>
        <a:lstStyle/>
        <a:p>
          <a:endParaRPr lang="en-US"/>
        </a:p>
      </dgm:t>
    </dgm:pt>
    <dgm:pt modelId="{CF5020BD-3C0A-49E0-BC6E-F7CAEBE0DAB0}" type="sibTrans" cxnId="{D97D6DE9-2000-40C0-A74F-2A26024F9F67}">
      <dgm:prSet/>
      <dgm:spPr/>
      <dgm:t>
        <a:bodyPr/>
        <a:lstStyle/>
        <a:p>
          <a:endParaRPr lang="en-US"/>
        </a:p>
      </dgm:t>
    </dgm:pt>
    <dgm:pt modelId="{9F4D4F96-718A-4C61-A7AD-8A93770A40A3}">
      <dgm:prSet/>
      <dgm:spPr/>
      <dgm:t>
        <a:bodyPr/>
        <a:lstStyle/>
        <a:p>
          <a:r>
            <a:rPr lang="en-GB"/>
            <a:t>Bill passed 330:275</a:t>
          </a:r>
          <a:endParaRPr lang="en-US"/>
        </a:p>
      </dgm:t>
    </dgm:pt>
    <dgm:pt modelId="{FF4C779D-7A6D-4783-BF98-70A29EB5DD81}" type="parTrans" cxnId="{19CA547B-181B-4A89-BFC2-0494509E0B97}">
      <dgm:prSet/>
      <dgm:spPr/>
      <dgm:t>
        <a:bodyPr/>
        <a:lstStyle/>
        <a:p>
          <a:endParaRPr lang="en-US"/>
        </a:p>
      </dgm:t>
    </dgm:pt>
    <dgm:pt modelId="{21AA2EF2-7035-41B9-B314-34C5314062D7}" type="sibTrans" cxnId="{19CA547B-181B-4A89-BFC2-0494509E0B97}">
      <dgm:prSet/>
      <dgm:spPr/>
      <dgm:t>
        <a:bodyPr/>
        <a:lstStyle/>
        <a:p>
          <a:endParaRPr lang="en-US"/>
        </a:p>
      </dgm:t>
    </dgm:pt>
    <dgm:pt modelId="{3AC211ED-9E75-4C08-BE22-480D5041EB36}">
      <dgm:prSet/>
      <dgm:spPr/>
      <dgm:t>
        <a:bodyPr/>
        <a:lstStyle/>
        <a:p>
          <a:r>
            <a:rPr lang="en-GB"/>
            <a:t>Committee Stage January 2025</a:t>
          </a:r>
          <a:endParaRPr lang="en-US"/>
        </a:p>
      </dgm:t>
    </dgm:pt>
    <dgm:pt modelId="{99118975-15D9-4660-87CD-BE2463FBEE56}" type="parTrans" cxnId="{2015A109-A574-4A3F-9978-D4D2902DDFB0}">
      <dgm:prSet/>
      <dgm:spPr/>
      <dgm:t>
        <a:bodyPr/>
        <a:lstStyle/>
        <a:p>
          <a:endParaRPr lang="en-US"/>
        </a:p>
      </dgm:t>
    </dgm:pt>
    <dgm:pt modelId="{0DBAE2C1-B44E-40AD-8E4F-4C81516C4971}" type="sibTrans" cxnId="{2015A109-A574-4A3F-9978-D4D2902DDFB0}">
      <dgm:prSet/>
      <dgm:spPr/>
      <dgm:t>
        <a:bodyPr/>
        <a:lstStyle/>
        <a:p>
          <a:endParaRPr lang="en-US"/>
        </a:p>
      </dgm:t>
    </dgm:pt>
    <dgm:pt modelId="{27DE95E7-8CCE-4AB8-B116-81288BD577CC}">
      <dgm:prSet/>
      <dgm:spPr/>
      <dgm:t>
        <a:bodyPr/>
        <a:lstStyle/>
        <a:p>
          <a:r>
            <a:rPr lang="en-GB"/>
            <a:t>6</a:t>
          </a:r>
          <a:r>
            <a:rPr lang="en-GB" baseline="30000"/>
            <a:t>th</a:t>
          </a:r>
          <a:r>
            <a:rPr lang="en-GB"/>
            <a:t> 		call for written evidence</a:t>
          </a:r>
          <a:endParaRPr lang="en-US"/>
        </a:p>
      </dgm:t>
    </dgm:pt>
    <dgm:pt modelId="{380EF3E8-A4D5-4E2E-8985-EA0FD2482094}" type="parTrans" cxnId="{C8DC34C6-C90F-420D-95C1-AD0BCFF1A606}">
      <dgm:prSet/>
      <dgm:spPr/>
      <dgm:t>
        <a:bodyPr/>
        <a:lstStyle/>
        <a:p>
          <a:endParaRPr lang="en-US"/>
        </a:p>
      </dgm:t>
    </dgm:pt>
    <dgm:pt modelId="{239EDEFC-7AAB-4377-8F63-92391161B96A}" type="sibTrans" cxnId="{C8DC34C6-C90F-420D-95C1-AD0BCFF1A606}">
      <dgm:prSet/>
      <dgm:spPr/>
      <dgm:t>
        <a:bodyPr/>
        <a:lstStyle/>
        <a:p>
          <a:endParaRPr lang="en-US"/>
        </a:p>
      </dgm:t>
    </dgm:pt>
    <dgm:pt modelId="{25A60138-148C-465F-B0D1-7B9244777B48}">
      <dgm:prSet/>
      <dgm:spPr/>
      <dgm:t>
        <a:bodyPr/>
        <a:lstStyle/>
        <a:p>
          <a:r>
            <a:rPr lang="en-GB"/>
            <a:t>21</a:t>
          </a:r>
          <a:r>
            <a:rPr lang="en-GB" baseline="30000"/>
            <a:t>st</a:t>
          </a:r>
          <a:r>
            <a:rPr lang="en-GB"/>
            <a:t> 		1</a:t>
          </a:r>
          <a:r>
            <a:rPr lang="en-GB" baseline="30000"/>
            <a:t>st</a:t>
          </a:r>
          <a:r>
            <a:rPr lang="en-GB"/>
            <a:t> sitting</a:t>
          </a:r>
          <a:endParaRPr lang="en-US"/>
        </a:p>
      </dgm:t>
    </dgm:pt>
    <dgm:pt modelId="{90917814-06B2-4C8E-BFB4-A123C539F04B}" type="parTrans" cxnId="{4BAD12C7-5AA6-4B55-A028-3E123A45FC67}">
      <dgm:prSet/>
      <dgm:spPr/>
      <dgm:t>
        <a:bodyPr/>
        <a:lstStyle/>
        <a:p>
          <a:endParaRPr lang="en-US"/>
        </a:p>
      </dgm:t>
    </dgm:pt>
    <dgm:pt modelId="{DEF52E9B-BA6B-42BA-8EF3-70ADC1878313}" type="sibTrans" cxnId="{4BAD12C7-5AA6-4B55-A028-3E123A45FC67}">
      <dgm:prSet/>
      <dgm:spPr/>
      <dgm:t>
        <a:bodyPr/>
        <a:lstStyle/>
        <a:p>
          <a:endParaRPr lang="en-US"/>
        </a:p>
      </dgm:t>
    </dgm:pt>
    <dgm:pt modelId="{A148A21B-E818-4994-BB37-ABC21D77B563}">
      <dgm:prSet/>
      <dgm:spPr/>
      <dgm:t>
        <a:bodyPr/>
        <a:lstStyle/>
        <a:p>
          <a:r>
            <a:rPr lang="en-GB"/>
            <a:t>28-30</a:t>
          </a:r>
          <a:r>
            <a:rPr lang="en-GB" baseline="30000"/>
            <a:t>th</a:t>
          </a:r>
          <a:r>
            <a:rPr lang="en-GB"/>
            <a:t> 	oral evidence</a:t>
          </a:r>
          <a:endParaRPr lang="en-US"/>
        </a:p>
      </dgm:t>
    </dgm:pt>
    <dgm:pt modelId="{C4E464BA-E54E-4280-8A82-7259D969E134}" type="parTrans" cxnId="{C57D5BEB-5E5B-442B-A5CC-DB0C403A64E3}">
      <dgm:prSet/>
      <dgm:spPr/>
      <dgm:t>
        <a:bodyPr/>
        <a:lstStyle/>
        <a:p>
          <a:endParaRPr lang="en-US"/>
        </a:p>
      </dgm:t>
    </dgm:pt>
    <dgm:pt modelId="{9EEF57C2-326B-4215-97C6-30F30981C41B}" type="sibTrans" cxnId="{C57D5BEB-5E5B-442B-A5CC-DB0C403A64E3}">
      <dgm:prSet/>
      <dgm:spPr/>
      <dgm:t>
        <a:bodyPr/>
        <a:lstStyle/>
        <a:p>
          <a:endParaRPr lang="en-US"/>
        </a:p>
      </dgm:t>
    </dgm:pt>
    <dgm:pt modelId="{5AB87CB0-7930-4364-9A94-7835A1D36003}">
      <dgm:prSet/>
      <dgm:spPr/>
      <dgm:t>
        <a:bodyPr/>
        <a:lstStyle/>
        <a:p>
          <a:r>
            <a:rPr lang="en-GB"/>
            <a:t>Report stage: March		3</a:t>
          </a:r>
          <a:r>
            <a:rPr lang="en-GB" baseline="30000"/>
            <a:t>rd</a:t>
          </a:r>
          <a:r>
            <a:rPr lang="en-GB"/>
            <a:t> Reading: 25</a:t>
          </a:r>
          <a:r>
            <a:rPr lang="en-GB" baseline="30000"/>
            <a:t>th</a:t>
          </a:r>
          <a:r>
            <a:rPr lang="en-GB"/>
            <a:t> April 2025 </a:t>
          </a:r>
          <a:endParaRPr lang="en-US"/>
        </a:p>
      </dgm:t>
    </dgm:pt>
    <dgm:pt modelId="{B6074A92-D35D-46CA-8B72-99B7EE036848}" type="parTrans" cxnId="{4114F39F-8B78-4C52-8812-03B44A8D7FD2}">
      <dgm:prSet/>
      <dgm:spPr/>
      <dgm:t>
        <a:bodyPr/>
        <a:lstStyle/>
        <a:p>
          <a:endParaRPr lang="en-US"/>
        </a:p>
      </dgm:t>
    </dgm:pt>
    <dgm:pt modelId="{B98F6ABB-10CD-405A-B087-D748DB57601F}" type="sibTrans" cxnId="{4114F39F-8B78-4C52-8812-03B44A8D7FD2}">
      <dgm:prSet/>
      <dgm:spPr/>
      <dgm:t>
        <a:bodyPr/>
        <a:lstStyle/>
        <a:p>
          <a:endParaRPr lang="en-US"/>
        </a:p>
      </dgm:t>
    </dgm:pt>
    <dgm:pt modelId="{8E939B2B-7964-46CA-B66C-4E5C58A2281B}" type="pres">
      <dgm:prSet presAssocID="{F6F63570-8995-4086-8184-07A7F95F0671}" presName="vert0" presStyleCnt="0">
        <dgm:presLayoutVars>
          <dgm:dir/>
          <dgm:animOne val="branch"/>
          <dgm:animLvl val="lvl"/>
        </dgm:presLayoutVars>
      </dgm:prSet>
      <dgm:spPr/>
    </dgm:pt>
    <dgm:pt modelId="{05330D92-292A-46C2-A045-7E70EB589833}" type="pres">
      <dgm:prSet presAssocID="{435FBF96-4446-4DB1-A0CA-21ED17550BFC}" presName="thickLine" presStyleLbl="alignNode1" presStyleIdx="0" presStyleCnt="9"/>
      <dgm:spPr/>
    </dgm:pt>
    <dgm:pt modelId="{67C8D5BA-8512-4E8A-8596-803F3132E672}" type="pres">
      <dgm:prSet presAssocID="{435FBF96-4446-4DB1-A0CA-21ED17550BFC}" presName="horz1" presStyleCnt="0"/>
      <dgm:spPr/>
    </dgm:pt>
    <dgm:pt modelId="{2E96517D-A989-478D-86D6-294B04A178D8}" type="pres">
      <dgm:prSet presAssocID="{435FBF96-4446-4DB1-A0CA-21ED17550BFC}" presName="tx1" presStyleLbl="revTx" presStyleIdx="0" presStyleCnt="9"/>
      <dgm:spPr/>
    </dgm:pt>
    <dgm:pt modelId="{68022DF9-9119-42B3-9D2E-1DFD586B6E8A}" type="pres">
      <dgm:prSet presAssocID="{435FBF96-4446-4DB1-A0CA-21ED17550BFC}" presName="vert1" presStyleCnt="0"/>
      <dgm:spPr/>
    </dgm:pt>
    <dgm:pt modelId="{29CD3BBC-53E5-4C5B-B29E-875C6BE57057}" type="pres">
      <dgm:prSet presAssocID="{D30FDB28-0663-4916-A99D-D7529D6A430E}" presName="thickLine" presStyleLbl="alignNode1" presStyleIdx="1" presStyleCnt="9"/>
      <dgm:spPr/>
    </dgm:pt>
    <dgm:pt modelId="{A4AB8E88-76EB-40FD-B877-56D7ED284B1F}" type="pres">
      <dgm:prSet presAssocID="{D30FDB28-0663-4916-A99D-D7529D6A430E}" presName="horz1" presStyleCnt="0"/>
      <dgm:spPr/>
    </dgm:pt>
    <dgm:pt modelId="{7001F21D-14DE-42D6-A2A6-2EA8577E533C}" type="pres">
      <dgm:prSet presAssocID="{D30FDB28-0663-4916-A99D-D7529D6A430E}" presName="tx1" presStyleLbl="revTx" presStyleIdx="1" presStyleCnt="9"/>
      <dgm:spPr/>
    </dgm:pt>
    <dgm:pt modelId="{E08C8BE5-ED49-45CD-ADB0-E755558E286F}" type="pres">
      <dgm:prSet presAssocID="{D30FDB28-0663-4916-A99D-D7529D6A430E}" presName="vert1" presStyleCnt="0"/>
      <dgm:spPr/>
    </dgm:pt>
    <dgm:pt modelId="{FB7BE5AE-9FCF-4682-A3B1-6C0AE6916887}" type="pres">
      <dgm:prSet presAssocID="{EE1BA9BB-96C4-4DF6-8E87-5EE024D1697A}" presName="thickLine" presStyleLbl="alignNode1" presStyleIdx="2" presStyleCnt="9"/>
      <dgm:spPr/>
    </dgm:pt>
    <dgm:pt modelId="{213DF530-EE28-4826-8791-DAAD07CAAA0C}" type="pres">
      <dgm:prSet presAssocID="{EE1BA9BB-96C4-4DF6-8E87-5EE024D1697A}" presName="horz1" presStyleCnt="0"/>
      <dgm:spPr/>
    </dgm:pt>
    <dgm:pt modelId="{49547074-4509-435E-842F-90B257631090}" type="pres">
      <dgm:prSet presAssocID="{EE1BA9BB-96C4-4DF6-8E87-5EE024D1697A}" presName="tx1" presStyleLbl="revTx" presStyleIdx="2" presStyleCnt="9"/>
      <dgm:spPr/>
    </dgm:pt>
    <dgm:pt modelId="{9D48D10B-371D-445C-B43F-8A03BC6177E9}" type="pres">
      <dgm:prSet presAssocID="{EE1BA9BB-96C4-4DF6-8E87-5EE024D1697A}" presName="vert1" presStyleCnt="0"/>
      <dgm:spPr/>
    </dgm:pt>
    <dgm:pt modelId="{0383ACD8-B23E-47B9-A274-4306E98A7445}" type="pres">
      <dgm:prSet presAssocID="{9F4D4F96-718A-4C61-A7AD-8A93770A40A3}" presName="thickLine" presStyleLbl="alignNode1" presStyleIdx="3" presStyleCnt="9"/>
      <dgm:spPr/>
    </dgm:pt>
    <dgm:pt modelId="{F63F708C-A30C-4D66-A935-8E5D34198CB8}" type="pres">
      <dgm:prSet presAssocID="{9F4D4F96-718A-4C61-A7AD-8A93770A40A3}" presName="horz1" presStyleCnt="0"/>
      <dgm:spPr/>
    </dgm:pt>
    <dgm:pt modelId="{54B5C303-9177-4B81-A14F-389B27161DF0}" type="pres">
      <dgm:prSet presAssocID="{9F4D4F96-718A-4C61-A7AD-8A93770A40A3}" presName="tx1" presStyleLbl="revTx" presStyleIdx="3" presStyleCnt="9"/>
      <dgm:spPr/>
    </dgm:pt>
    <dgm:pt modelId="{3B23C00C-FEB2-4CEA-9CF8-C6715BA98B10}" type="pres">
      <dgm:prSet presAssocID="{9F4D4F96-718A-4C61-A7AD-8A93770A40A3}" presName="vert1" presStyleCnt="0"/>
      <dgm:spPr/>
    </dgm:pt>
    <dgm:pt modelId="{F92A3E8A-9520-4E64-80B5-07BE2C9C1069}" type="pres">
      <dgm:prSet presAssocID="{3AC211ED-9E75-4C08-BE22-480D5041EB36}" presName="thickLine" presStyleLbl="alignNode1" presStyleIdx="4" presStyleCnt="9"/>
      <dgm:spPr/>
    </dgm:pt>
    <dgm:pt modelId="{39104C3B-5D31-4CB8-BF20-950A192DAF28}" type="pres">
      <dgm:prSet presAssocID="{3AC211ED-9E75-4C08-BE22-480D5041EB36}" presName="horz1" presStyleCnt="0"/>
      <dgm:spPr/>
    </dgm:pt>
    <dgm:pt modelId="{24BC1994-835F-46B7-B1A1-C0377AB76C29}" type="pres">
      <dgm:prSet presAssocID="{3AC211ED-9E75-4C08-BE22-480D5041EB36}" presName="tx1" presStyleLbl="revTx" presStyleIdx="4" presStyleCnt="9"/>
      <dgm:spPr/>
    </dgm:pt>
    <dgm:pt modelId="{4ADA8980-0C33-4A74-94BB-5C0BF384222B}" type="pres">
      <dgm:prSet presAssocID="{3AC211ED-9E75-4C08-BE22-480D5041EB36}" presName="vert1" presStyleCnt="0"/>
      <dgm:spPr/>
    </dgm:pt>
    <dgm:pt modelId="{70F50747-BB40-4A7F-8185-0642FB4FE171}" type="pres">
      <dgm:prSet presAssocID="{27DE95E7-8CCE-4AB8-B116-81288BD577CC}" presName="thickLine" presStyleLbl="alignNode1" presStyleIdx="5" presStyleCnt="9"/>
      <dgm:spPr/>
    </dgm:pt>
    <dgm:pt modelId="{C8EA6A25-1545-4FD5-8D7E-A57BB03B015A}" type="pres">
      <dgm:prSet presAssocID="{27DE95E7-8CCE-4AB8-B116-81288BD577CC}" presName="horz1" presStyleCnt="0"/>
      <dgm:spPr/>
    </dgm:pt>
    <dgm:pt modelId="{B48DC03B-EC56-4A5D-9C43-EB849E7D1E4C}" type="pres">
      <dgm:prSet presAssocID="{27DE95E7-8CCE-4AB8-B116-81288BD577CC}" presName="tx1" presStyleLbl="revTx" presStyleIdx="5" presStyleCnt="9"/>
      <dgm:spPr/>
    </dgm:pt>
    <dgm:pt modelId="{565B94DD-3005-428B-ACF0-1B03F1B1395C}" type="pres">
      <dgm:prSet presAssocID="{27DE95E7-8CCE-4AB8-B116-81288BD577CC}" presName="vert1" presStyleCnt="0"/>
      <dgm:spPr/>
    </dgm:pt>
    <dgm:pt modelId="{F40F756B-C02A-4E4F-9E3F-702D30B6E621}" type="pres">
      <dgm:prSet presAssocID="{25A60138-148C-465F-B0D1-7B9244777B48}" presName="thickLine" presStyleLbl="alignNode1" presStyleIdx="6" presStyleCnt="9"/>
      <dgm:spPr/>
    </dgm:pt>
    <dgm:pt modelId="{E5C6F876-6CD9-4C35-8929-73B12F182627}" type="pres">
      <dgm:prSet presAssocID="{25A60138-148C-465F-B0D1-7B9244777B48}" presName="horz1" presStyleCnt="0"/>
      <dgm:spPr/>
    </dgm:pt>
    <dgm:pt modelId="{A51699AE-3696-4B2A-A090-A5E1C1C98789}" type="pres">
      <dgm:prSet presAssocID="{25A60138-148C-465F-B0D1-7B9244777B48}" presName="tx1" presStyleLbl="revTx" presStyleIdx="6" presStyleCnt="9"/>
      <dgm:spPr/>
    </dgm:pt>
    <dgm:pt modelId="{3DCB7748-2489-49DF-AF22-FA22D1C23F36}" type="pres">
      <dgm:prSet presAssocID="{25A60138-148C-465F-B0D1-7B9244777B48}" presName="vert1" presStyleCnt="0"/>
      <dgm:spPr/>
    </dgm:pt>
    <dgm:pt modelId="{BA864365-C91F-4310-A077-30EBCE0805BB}" type="pres">
      <dgm:prSet presAssocID="{A148A21B-E818-4994-BB37-ABC21D77B563}" presName="thickLine" presStyleLbl="alignNode1" presStyleIdx="7" presStyleCnt="9"/>
      <dgm:spPr/>
    </dgm:pt>
    <dgm:pt modelId="{0F44BB95-ED21-427A-A162-FE9A7BF298DD}" type="pres">
      <dgm:prSet presAssocID="{A148A21B-E818-4994-BB37-ABC21D77B563}" presName="horz1" presStyleCnt="0"/>
      <dgm:spPr/>
    </dgm:pt>
    <dgm:pt modelId="{6DCE6F9F-A066-4F5B-9ABE-F88D6554509A}" type="pres">
      <dgm:prSet presAssocID="{A148A21B-E818-4994-BB37-ABC21D77B563}" presName="tx1" presStyleLbl="revTx" presStyleIdx="7" presStyleCnt="9"/>
      <dgm:spPr/>
    </dgm:pt>
    <dgm:pt modelId="{A3BBF0C4-EC02-4090-BA49-804E9AABBC70}" type="pres">
      <dgm:prSet presAssocID="{A148A21B-E818-4994-BB37-ABC21D77B563}" presName="vert1" presStyleCnt="0"/>
      <dgm:spPr/>
    </dgm:pt>
    <dgm:pt modelId="{0C2C3C55-594C-4C6B-B0E5-3ECD34E3C7C0}" type="pres">
      <dgm:prSet presAssocID="{5AB87CB0-7930-4364-9A94-7835A1D36003}" presName="thickLine" presStyleLbl="alignNode1" presStyleIdx="8" presStyleCnt="9"/>
      <dgm:spPr/>
    </dgm:pt>
    <dgm:pt modelId="{E535157C-B0EE-4646-B3D0-57C610080708}" type="pres">
      <dgm:prSet presAssocID="{5AB87CB0-7930-4364-9A94-7835A1D36003}" presName="horz1" presStyleCnt="0"/>
      <dgm:spPr/>
    </dgm:pt>
    <dgm:pt modelId="{6C03FE58-0492-4985-B9E3-AF7A6C77ADFF}" type="pres">
      <dgm:prSet presAssocID="{5AB87CB0-7930-4364-9A94-7835A1D36003}" presName="tx1" presStyleLbl="revTx" presStyleIdx="8" presStyleCnt="9"/>
      <dgm:spPr/>
    </dgm:pt>
    <dgm:pt modelId="{D2916C2D-33C8-42B7-8389-E51311BF36F8}" type="pres">
      <dgm:prSet presAssocID="{5AB87CB0-7930-4364-9A94-7835A1D36003}" presName="vert1" presStyleCnt="0"/>
      <dgm:spPr/>
    </dgm:pt>
  </dgm:ptLst>
  <dgm:cxnLst>
    <dgm:cxn modelId="{62D91B03-616A-4F81-92A7-2132F56CB673}" type="presOf" srcId="{EE1BA9BB-96C4-4DF6-8E87-5EE024D1697A}" destId="{49547074-4509-435E-842F-90B257631090}" srcOrd="0" destOrd="0" presId="urn:microsoft.com/office/officeart/2008/layout/LinedList"/>
    <dgm:cxn modelId="{2015A109-A574-4A3F-9978-D4D2902DDFB0}" srcId="{F6F63570-8995-4086-8184-07A7F95F0671}" destId="{3AC211ED-9E75-4C08-BE22-480D5041EB36}" srcOrd="4" destOrd="0" parTransId="{99118975-15D9-4660-87CD-BE2463FBEE56}" sibTransId="{0DBAE2C1-B44E-40AD-8E4F-4C81516C4971}"/>
    <dgm:cxn modelId="{686FBD1F-AE02-4D85-A7EC-E85652D9EE02}" type="presOf" srcId="{25A60138-148C-465F-B0D1-7B9244777B48}" destId="{A51699AE-3696-4B2A-A090-A5E1C1C98789}" srcOrd="0" destOrd="0" presId="urn:microsoft.com/office/officeart/2008/layout/LinedList"/>
    <dgm:cxn modelId="{33562924-8735-43FB-9275-BAEB055E616D}" type="presOf" srcId="{D30FDB28-0663-4916-A99D-D7529D6A430E}" destId="{7001F21D-14DE-42D6-A2A6-2EA8577E533C}" srcOrd="0" destOrd="0" presId="urn:microsoft.com/office/officeart/2008/layout/LinedList"/>
    <dgm:cxn modelId="{FA4F6951-3FF3-4077-9A7E-8920336284A5}" srcId="{F6F63570-8995-4086-8184-07A7F95F0671}" destId="{435FBF96-4446-4DB1-A0CA-21ED17550BFC}" srcOrd="0" destOrd="0" parTransId="{55C31AA4-DEFF-4709-B9E7-B2B836FE90F2}" sibTransId="{3E163B86-3DBA-4B3E-AED6-77D2193B8C08}"/>
    <dgm:cxn modelId="{19CA547B-181B-4A89-BFC2-0494509E0B97}" srcId="{F6F63570-8995-4086-8184-07A7F95F0671}" destId="{9F4D4F96-718A-4C61-A7AD-8A93770A40A3}" srcOrd="3" destOrd="0" parTransId="{FF4C779D-7A6D-4783-BF98-70A29EB5DD81}" sibTransId="{21AA2EF2-7035-41B9-B314-34C5314062D7}"/>
    <dgm:cxn modelId="{FEF33E7D-E22C-4F08-B8C5-47149D4F8A87}" type="presOf" srcId="{9F4D4F96-718A-4C61-A7AD-8A93770A40A3}" destId="{54B5C303-9177-4B81-A14F-389B27161DF0}" srcOrd="0" destOrd="0" presId="urn:microsoft.com/office/officeart/2008/layout/LinedList"/>
    <dgm:cxn modelId="{FC090989-8925-4015-947E-FDEFC88F5079}" srcId="{F6F63570-8995-4086-8184-07A7F95F0671}" destId="{D30FDB28-0663-4916-A99D-D7529D6A430E}" srcOrd="1" destOrd="0" parTransId="{BC541AE7-7F73-41FF-8A72-4795A7EFD0F8}" sibTransId="{E1F507E8-D105-4FAD-9E37-3ED11757DBC3}"/>
    <dgm:cxn modelId="{4114F39F-8B78-4C52-8812-03B44A8D7FD2}" srcId="{F6F63570-8995-4086-8184-07A7F95F0671}" destId="{5AB87CB0-7930-4364-9A94-7835A1D36003}" srcOrd="8" destOrd="0" parTransId="{B6074A92-D35D-46CA-8B72-99B7EE036848}" sibTransId="{B98F6ABB-10CD-405A-B087-D748DB57601F}"/>
    <dgm:cxn modelId="{6F6F1BC2-CEBC-477F-981F-4F03C42825BD}" type="presOf" srcId="{A148A21B-E818-4994-BB37-ABC21D77B563}" destId="{6DCE6F9F-A066-4F5B-9ABE-F88D6554509A}" srcOrd="0" destOrd="0" presId="urn:microsoft.com/office/officeart/2008/layout/LinedList"/>
    <dgm:cxn modelId="{C8DC34C6-C90F-420D-95C1-AD0BCFF1A606}" srcId="{F6F63570-8995-4086-8184-07A7F95F0671}" destId="{27DE95E7-8CCE-4AB8-B116-81288BD577CC}" srcOrd="5" destOrd="0" parTransId="{380EF3E8-A4D5-4E2E-8985-EA0FD2482094}" sibTransId="{239EDEFC-7AAB-4377-8F63-92391161B96A}"/>
    <dgm:cxn modelId="{4BAD12C7-5AA6-4B55-A028-3E123A45FC67}" srcId="{F6F63570-8995-4086-8184-07A7F95F0671}" destId="{25A60138-148C-465F-B0D1-7B9244777B48}" srcOrd="6" destOrd="0" parTransId="{90917814-06B2-4C8E-BFB4-A123C539F04B}" sibTransId="{DEF52E9B-BA6B-42BA-8EF3-70ADC1878313}"/>
    <dgm:cxn modelId="{0F9850C7-0292-422F-89FE-3A01B2A1D6B5}" type="presOf" srcId="{F6F63570-8995-4086-8184-07A7F95F0671}" destId="{8E939B2B-7964-46CA-B66C-4E5C58A2281B}" srcOrd="0" destOrd="0" presId="urn:microsoft.com/office/officeart/2008/layout/LinedList"/>
    <dgm:cxn modelId="{A58C97CA-5D73-4CF7-8467-AAB96566D8DE}" type="presOf" srcId="{435FBF96-4446-4DB1-A0CA-21ED17550BFC}" destId="{2E96517D-A989-478D-86D6-294B04A178D8}" srcOrd="0" destOrd="0" presId="urn:microsoft.com/office/officeart/2008/layout/LinedList"/>
    <dgm:cxn modelId="{6FA7B5D0-B1AD-4E68-B58C-B398175DD749}" type="presOf" srcId="{5AB87CB0-7930-4364-9A94-7835A1D36003}" destId="{6C03FE58-0492-4985-B9E3-AF7A6C77ADFF}" srcOrd="0" destOrd="0" presId="urn:microsoft.com/office/officeart/2008/layout/LinedList"/>
    <dgm:cxn modelId="{D97D6DE9-2000-40C0-A74F-2A26024F9F67}" srcId="{F6F63570-8995-4086-8184-07A7F95F0671}" destId="{EE1BA9BB-96C4-4DF6-8E87-5EE024D1697A}" srcOrd="2" destOrd="0" parTransId="{E42F58E7-F574-47CE-967E-DAC18FE19C26}" sibTransId="{CF5020BD-3C0A-49E0-BC6E-F7CAEBE0DAB0}"/>
    <dgm:cxn modelId="{5D91EAEA-74E4-4077-BF49-8DDFEC3A4B47}" type="presOf" srcId="{3AC211ED-9E75-4C08-BE22-480D5041EB36}" destId="{24BC1994-835F-46B7-B1A1-C0377AB76C29}" srcOrd="0" destOrd="0" presId="urn:microsoft.com/office/officeart/2008/layout/LinedList"/>
    <dgm:cxn modelId="{C57D5BEB-5E5B-442B-A5CC-DB0C403A64E3}" srcId="{F6F63570-8995-4086-8184-07A7F95F0671}" destId="{A148A21B-E818-4994-BB37-ABC21D77B563}" srcOrd="7" destOrd="0" parTransId="{C4E464BA-E54E-4280-8A82-7259D969E134}" sibTransId="{9EEF57C2-326B-4215-97C6-30F30981C41B}"/>
    <dgm:cxn modelId="{0B3910F2-4D22-4155-BF88-FED51FA3605E}" type="presOf" srcId="{27DE95E7-8CCE-4AB8-B116-81288BD577CC}" destId="{B48DC03B-EC56-4A5D-9C43-EB849E7D1E4C}" srcOrd="0" destOrd="0" presId="urn:microsoft.com/office/officeart/2008/layout/LinedList"/>
    <dgm:cxn modelId="{02A7E449-F938-4E22-B92F-5A9FF9BF84E3}" type="presParOf" srcId="{8E939B2B-7964-46CA-B66C-4E5C58A2281B}" destId="{05330D92-292A-46C2-A045-7E70EB589833}" srcOrd="0" destOrd="0" presId="urn:microsoft.com/office/officeart/2008/layout/LinedList"/>
    <dgm:cxn modelId="{41A682AF-2205-4532-840B-8CC609260543}" type="presParOf" srcId="{8E939B2B-7964-46CA-B66C-4E5C58A2281B}" destId="{67C8D5BA-8512-4E8A-8596-803F3132E672}" srcOrd="1" destOrd="0" presId="urn:microsoft.com/office/officeart/2008/layout/LinedList"/>
    <dgm:cxn modelId="{D6AA9892-687C-46F8-8B48-DD90CECCD6A2}" type="presParOf" srcId="{67C8D5BA-8512-4E8A-8596-803F3132E672}" destId="{2E96517D-A989-478D-86D6-294B04A178D8}" srcOrd="0" destOrd="0" presId="urn:microsoft.com/office/officeart/2008/layout/LinedList"/>
    <dgm:cxn modelId="{9795488C-B8AD-48EB-842F-6DE9AC111C4F}" type="presParOf" srcId="{67C8D5BA-8512-4E8A-8596-803F3132E672}" destId="{68022DF9-9119-42B3-9D2E-1DFD586B6E8A}" srcOrd="1" destOrd="0" presId="urn:microsoft.com/office/officeart/2008/layout/LinedList"/>
    <dgm:cxn modelId="{B359F8CA-F178-4FD0-BD9C-5E1E373188BE}" type="presParOf" srcId="{8E939B2B-7964-46CA-B66C-4E5C58A2281B}" destId="{29CD3BBC-53E5-4C5B-B29E-875C6BE57057}" srcOrd="2" destOrd="0" presId="urn:microsoft.com/office/officeart/2008/layout/LinedList"/>
    <dgm:cxn modelId="{F1AD8A3D-1AB0-4780-97FA-BF785F7BDD4F}" type="presParOf" srcId="{8E939B2B-7964-46CA-B66C-4E5C58A2281B}" destId="{A4AB8E88-76EB-40FD-B877-56D7ED284B1F}" srcOrd="3" destOrd="0" presId="urn:microsoft.com/office/officeart/2008/layout/LinedList"/>
    <dgm:cxn modelId="{9EFF7701-0CD0-4351-9DBA-7D22F083C5A0}" type="presParOf" srcId="{A4AB8E88-76EB-40FD-B877-56D7ED284B1F}" destId="{7001F21D-14DE-42D6-A2A6-2EA8577E533C}" srcOrd="0" destOrd="0" presId="urn:microsoft.com/office/officeart/2008/layout/LinedList"/>
    <dgm:cxn modelId="{6781C322-FB30-40E6-AD45-7EE9ADE6FF34}" type="presParOf" srcId="{A4AB8E88-76EB-40FD-B877-56D7ED284B1F}" destId="{E08C8BE5-ED49-45CD-ADB0-E755558E286F}" srcOrd="1" destOrd="0" presId="urn:microsoft.com/office/officeart/2008/layout/LinedList"/>
    <dgm:cxn modelId="{C3C40453-A9ED-4BC7-A993-ABBC0E6338F2}" type="presParOf" srcId="{8E939B2B-7964-46CA-B66C-4E5C58A2281B}" destId="{FB7BE5AE-9FCF-4682-A3B1-6C0AE6916887}" srcOrd="4" destOrd="0" presId="urn:microsoft.com/office/officeart/2008/layout/LinedList"/>
    <dgm:cxn modelId="{81FC14EE-BB9F-403A-BC9F-81D0DF350CD8}" type="presParOf" srcId="{8E939B2B-7964-46CA-B66C-4E5C58A2281B}" destId="{213DF530-EE28-4826-8791-DAAD07CAAA0C}" srcOrd="5" destOrd="0" presId="urn:microsoft.com/office/officeart/2008/layout/LinedList"/>
    <dgm:cxn modelId="{F35EF804-F188-443B-9BEA-08293897C767}" type="presParOf" srcId="{213DF530-EE28-4826-8791-DAAD07CAAA0C}" destId="{49547074-4509-435E-842F-90B257631090}" srcOrd="0" destOrd="0" presId="urn:microsoft.com/office/officeart/2008/layout/LinedList"/>
    <dgm:cxn modelId="{DF91EA80-52EB-4351-89CC-F0752C1F38AA}" type="presParOf" srcId="{213DF530-EE28-4826-8791-DAAD07CAAA0C}" destId="{9D48D10B-371D-445C-B43F-8A03BC6177E9}" srcOrd="1" destOrd="0" presId="urn:microsoft.com/office/officeart/2008/layout/LinedList"/>
    <dgm:cxn modelId="{3A83C890-51A9-4E82-95FE-46DD3B8E7012}" type="presParOf" srcId="{8E939B2B-7964-46CA-B66C-4E5C58A2281B}" destId="{0383ACD8-B23E-47B9-A274-4306E98A7445}" srcOrd="6" destOrd="0" presId="urn:microsoft.com/office/officeart/2008/layout/LinedList"/>
    <dgm:cxn modelId="{CE95D08F-F83D-4A02-B9D3-00DED858F893}" type="presParOf" srcId="{8E939B2B-7964-46CA-B66C-4E5C58A2281B}" destId="{F63F708C-A30C-4D66-A935-8E5D34198CB8}" srcOrd="7" destOrd="0" presId="urn:microsoft.com/office/officeart/2008/layout/LinedList"/>
    <dgm:cxn modelId="{B5A31E64-AD9B-4C8E-8C8D-D6EAF954B43F}" type="presParOf" srcId="{F63F708C-A30C-4D66-A935-8E5D34198CB8}" destId="{54B5C303-9177-4B81-A14F-389B27161DF0}" srcOrd="0" destOrd="0" presId="urn:microsoft.com/office/officeart/2008/layout/LinedList"/>
    <dgm:cxn modelId="{E385CEF5-4A85-4A8E-9628-FE9B898125AD}" type="presParOf" srcId="{F63F708C-A30C-4D66-A935-8E5D34198CB8}" destId="{3B23C00C-FEB2-4CEA-9CF8-C6715BA98B10}" srcOrd="1" destOrd="0" presId="urn:microsoft.com/office/officeart/2008/layout/LinedList"/>
    <dgm:cxn modelId="{ACA6FFDA-54ED-45DE-9E7D-F967898C6477}" type="presParOf" srcId="{8E939B2B-7964-46CA-B66C-4E5C58A2281B}" destId="{F92A3E8A-9520-4E64-80B5-07BE2C9C1069}" srcOrd="8" destOrd="0" presId="urn:microsoft.com/office/officeart/2008/layout/LinedList"/>
    <dgm:cxn modelId="{2D4F9B79-1977-43DB-BC1C-A9CE72F3B331}" type="presParOf" srcId="{8E939B2B-7964-46CA-B66C-4E5C58A2281B}" destId="{39104C3B-5D31-4CB8-BF20-950A192DAF28}" srcOrd="9" destOrd="0" presId="urn:microsoft.com/office/officeart/2008/layout/LinedList"/>
    <dgm:cxn modelId="{68537E9B-5383-4020-BC52-406733221680}" type="presParOf" srcId="{39104C3B-5D31-4CB8-BF20-950A192DAF28}" destId="{24BC1994-835F-46B7-B1A1-C0377AB76C29}" srcOrd="0" destOrd="0" presId="urn:microsoft.com/office/officeart/2008/layout/LinedList"/>
    <dgm:cxn modelId="{A583D2BB-2A7A-4592-98A5-AC1F6483EB41}" type="presParOf" srcId="{39104C3B-5D31-4CB8-BF20-950A192DAF28}" destId="{4ADA8980-0C33-4A74-94BB-5C0BF384222B}" srcOrd="1" destOrd="0" presId="urn:microsoft.com/office/officeart/2008/layout/LinedList"/>
    <dgm:cxn modelId="{082B7393-1442-4E97-825B-50ABBEC223E4}" type="presParOf" srcId="{8E939B2B-7964-46CA-B66C-4E5C58A2281B}" destId="{70F50747-BB40-4A7F-8185-0642FB4FE171}" srcOrd="10" destOrd="0" presId="urn:microsoft.com/office/officeart/2008/layout/LinedList"/>
    <dgm:cxn modelId="{7076FEC8-EF7B-4260-BAB7-EA1F5372CE7D}" type="presParOf" srcId="{8E939B2B-7964-46CA-B66C-4E5C58A2281B}" destId="{C8EA6A25-1545-4FD5-8D7E-A57BB03B015A}" srcOrd="11" destOrd="0" presId="urn:microsoft.com/office/officeart/2008/layout/LinedList"/>
    <dgm:cxn modelId="{73481E9E-04DF-4A12-8820-EDCC179BCE82}" type="presParOf" srcId="{C8EA6A25-1545-4FD5-8D7E-A57BB03B015A}" destId="{B48DC03B-EC56-4A5D-9C43-EB849E7D1E4C}" srcOrd="0" destOrd="0" presId="urn:microsoft.com/office/officeart/2008/layout/LinedList"/>
    <dgm:cxn modelId="{02A05C3C-6590-4AE0-8F2A-A8996B5346C5}" type="presParOf" srcId="{C8EA6A25-1545-4FD5-8D7E-A57BB03B015A}" destId="{565B94DD-3005-428B-ACF0-1B03F1B1395C}" srcOrd="1" destOrd="0" presId="urn:microsoft.com/office/officeart/2008/layout/LinedList"/>
    <dgm:cxn modelId="{3D884AFC-9B80-4C73-88CB-74C70287D15D}" type="presParOf" srcId="{8E939B2B-7964-46CA-B66C-4E5C58A2281B}" destId="{F40F756B-C02A-4E4F-9E3F-702D30B6E621}" srcOrd="12" destOrd="0" presId="urn:microsoft.com/office/officeart/2008/layout/LinedList"/>
    <dgm:cxn modelId="{D04FBE8C-23FE-439A-B3E6-0D137AEBEE0D}" type="presParOf" srcId="{8E939B2B-7964-46CA-B66C-4E5C58A2281B}" destId="{E5C6F876-6CD9-4C35-8929-73B12F182627}" srcOrd="13" destOrd="0" presId="urn:microsoft.com/office/officeart/2008/layout/LinedList"/>
    <dgm:cxn modelId="{A262ED10-5DAC-447A-8336-85EA85C319D8}" type="presParOf" srcId="{E5C6F876-6CD9-4C35-8929-73B12F182627}" destId="{A51699AE-3696-4B2A-A090-A5E1C1C98789}" srcOrd="0" destOrd="0" presId="urn:microsoft.com/office/officeart/2008/layout/LinedList"/>
    <dgm:cxn modelId="{ADAF59A6-F6D5-4539-A2D8-CB21BE9C4727}" type="presParOf" srcId="{E5C6F876-6CD9-4C35-8929-73B12F182627}" destId="{3DCB7748-2489-49DF-AF22-FA22D1C23F36}" srcOrd="1" destOrd="0" presId="urn:microsoft.com/office/officeart/2008/layout/LinedList"/>
    <dgm:cxn modelId="{9374F5C6-3697-4D1C-AD4B-A319CC03432E}" type="presParOf" srcId="{8E939B2B-7964-46CA-B66C-4E5C58A2281B}" destId="{BA864365-C91F-4310-A077-30EBCE0805BB}" srcOrd="14" destOrd="0" presId="urn:microsoft.com/office/officeart/2008/layout/LinedList"/>
    <dgm:cxn modelId="{A1BD016F-0AA9-47E7-BFF6-5C6099084E9D}" type="presParOf" srcId="{8E939B2B-7964-46CA-B66C-4E5C58A2281B}" destId="{0F44BB95-ED21-427A-A162-FE9A7BF298DD}" srcOrd="15" destOrd="0" presId="urn:microsoft.com/office/officeart/2008/layout/LinedList"/>
    <dgm:cxn modelId="{F5C50E74-A601-4707-A0D8-442725431EC1}" type="presParOf" srcId="{0F44BB95-ED21-427A-A162-FE9A7BF298DD}" destId="{6DCE6F9F-A066-4F5B-9ABE-F88D6554509A}" srcOrd="0" destOrd="0" presId="urn:microsoft.com/office/officeart/2008/layout/LinedList"/>
    <dgm:cxn modelId="{72569FA1-B550-4D18-9F67-527F24BB8290}" type="presParOf" srcId="{0F44BB95-ED21-427A-A162-FE9A7BF298DD}" destId="{A3BBF0C4-EC02-4090-BA49-804E9AABBC70}" srcOrd="1" destOrd="0" presId="urn:microsoft.com/office/officeart/2008/layout/LinedList"/>
    <dgm:cxn modelId="{E22544EA-FBA0-485A-8543-A3A1C3F5EEB1}" type="presParOf" srcId="{8E939B2B-7964-46CA-B66C-4E5C58A2281B}" destId="{0C2C3C55-594C-4C6B-B0E5-3ECD34E3C7C0}" srcOrd="16" destOrd="0" presId="urn:microsoft.com/office/officeart/2008/layout/LinedList"/>
    <dgm:cxn modelId="{319C6297-44B2-4E03-BBEC-357C29C417D2}" type="presParOf" srcId="{8E939B2B-7964-46CA-B66C-4E5C58A2281B}" destId="{E535157C-B0EE-4646-B3D0-57C610080708}" srcOrd="17" destOrd="0" presId="urn:microsoft.com/office/officeart/2008/layout/LinedList"/>
    <dgm:cxn modelId="{8F5BD481-2DD9-45A7-BB90-240B1A2A06BA}" type="presParOf" srcId="{E535157C-B0EE-4646-B3D0-57C610080708}" destId="{6C03FE58-0492-4985-B9E3-AF7A6C77ADFF}" srcOrd="0" destOrd="0" presId="urn:microsoft.com/office/officeart/2008/layout/LinedList"/>
    <dgm:cxn modelId="{2EB2042D-8AE5-4023-AE7B-3708FDBBAC60}" type="presParOf" srcId="{E535157C-B0EE-4646-B3D0-57C610080708}" destId="{D2916C2D-33C8-42B7-8389-E51311BF36F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30D92-292A-46C2-A045-7E70EB589833}">
      <dsp:nvSpPr>
        <dsp:cNvPr id="0" name=""/>
        <dsp:cNvSpPr/>
      </dsp:nvSpPr>
      <dsp:spPr>
        <a:xfrm>
          <a:off x="0" y="355"/>
          <a:ext cx="644723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96517D-A989-478D-86D6-294B04A178D8}">
      <dsp:nvSpPr>
        <dsp:cNvPr id="0" name=""/>
        <dsp:cNvSpPr/>
      </dsp:nvSpPr>
      <dsp:spPr>
        <a:xfrm>
          <a:off x="0" y="355"/>
          <a:ext cx="6447234" cy="323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1</a:t>
          </a:r>
          <a:r>
            <a:rPr lang="en-GB" sz="1500" kern="1200" baseline="30000"/>
            <a:t>st</a:t>
          </a:r>
          <a:r>
            <a:rPr lang="en-GB" sz="1500" kern="1200"/>
            <a:t> Stage 16 October 2024 – 11</a:t>
          </a:r>
          <a:r>
            <a:rPr lang="en-GB" sz="1500" kern="1200" baseline="30000"/>
            <a:t>th</a:t>
          </a:r>
          <a:r>
            <a:rPr lang="en-GB" sz="1500" kern="1200"/>
            <a:t> November</a:t>
          </a:r>
          <a:endParaRPr lang="en-US" sz="1500" kern="1200"/>
        </a:p>
      </dsp:txBody>
      <dsp:txXfrm>
        <a:off x="0" y="355"/>
        <a:ext cx="6447234" cy="323374"/>
      </dsp:txXfrm>
    </dsp:sp>
    <dsp:sp modelId="{29CD3BBC-53E5-4C5B-B29E-875C6BE57057}">
      <dsp:nvSpPr>
        <dsp:cNvPr id="0" name=""/>
        <dsp:cNvSpPr/>
      </dsp:nvSpPr>
      <dsp:spPr>
        <a:xfrm>
          <a:off x="0" y="323729"/>
          <a:ext cx="644723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1F21D-14DE-42D6-A2A6-2EA8577E533C}">
      <dsp:nvSpPr>
        <dsp:cNvPr id="0" name=""/>
        <dsp:cNvSpPr/>
      </dsp:nvSpPr>
      <dsp:spPr>
        <a:xfrm>
          <a:off x="0" y="323729"/>
          <a:ext cx="6447234" cy="323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2</a:t>
          </a:r>
          <a:r>
            <a:rPr lang="en-GB" sz="1500" kern="1200" baseline="30000"/>
            <a:t>nd</a:t>
          </a:r>
          <a:r>
            <a:rPr lang="en-GB" sz="1500" kern="1200"/>
            <a:t> Stage November 2024</a:t>
          </a:r>
          <a:endParaRPr lang="en-US" sz="1500" kern="1200"/>
        </a:p>
      </dsp:txBody>
      <dsp:txXfrm>
        <a:off x="0" y="323729"/>
        <a:ext cx="6447234" cy="323374"/>
      </dsp:txXfrm>
    </dsp:sp>
    <dsp:sp modelId="{FB7BE5AE-9FCF-4682-A3B1-6C0AE6916887}">
      <dsp:nvSpPr>
        <dsp:cNvPr id="0" name=""/>
        <dsp:cNvSpPr/>
      </dsp:nvSpPr>
      <dsp:spPr>
        <a:xfrm>
          <a:off x="0" y="647103"/>
          <a:ext cx="644723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47074-4509-435E-842F-90B257631090}">
      <dsp:nvSpPr>
        <dsp:cNvPr id="0" name=""/>
        <dsp:cNvSpPr/>
      </dsp:nvSpPr>
      <dsp:spPr>
        <a:xfrm>
          <a:off x="0" y="647103"/>
          <a:ext cx="6447234" cy="323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2</a:t>
          </a:r>
          <a:r>
            <a:rPr lang="en-GB" sz="1500" kern="1200" baseline="30000"/>
            <a:t>nd</a:t>
          </a:r>
          <a:r>
            <a:rPr lang="en-GB" sz="1500" kern="1200"/>
            <a:t> Reading in House of Commons 29</a:t>
          </a:r>
          <a:r>
            <a:rPr lang="en-GB" sz="1500" kern="1200" baseline="30000"/>
            <a:t>th</a:t>
          </a:r>
          <a:r>
            <a:rPr lang="en-GB" sz="1500" kern="1200"/>
            <a:t> November</a:t>
          </a:r>
          <a:endParaRPr lang="en-US" sz="1500" kern="1200"/>
        </a:p>
      </dsp:txBody>
      <dsp:txXfrm>
        <a:off x="0" y="647103"/>
        <a:ext cx="6447234" cy="323374"/>
      </dsp:txXfrm>
    </dsp:sp>
    <dsp:sp modelId="{0383ACD8-B23E-47B9-A274-4306E98A7445}">
      <dsp:nvSpPr>
        <dsp:cNvPr id="0" name=""/>
        <dsp:cNvSpPr/>
      </dsp:nvSpPr>
      <dsp:spPr>
        <a:xfrm>
          <a:off x="0" y="970477"/>
          <a:ext cx="644723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5C303-9177-4B81-A14F-389B27161DF0}">
      <dsp:nvSpPr>
        <dsp:cNvPr id="0" name=""/>
        <dsp:cNvSpPr/>
      </dsp:nvSpPr>
      <dsp:spPr>
        <a:xfrm>
          <a:off x="0" y="970477"/>
          <a:ext cx="6447234" cy="323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Bill passed 330:275</a:t>
          </a:r>
          <a:endParaRPr lang="en-US" sz="1500" kern="1200"/>
        </a:p>
      </dsp:txBody>
      <dsp:txXfrm>
        <a:off x="0" y="970477"/>
        <a:ext cx="6447234" cy="323374"/>
      </dsp:txXfrm>
    </dsp:sp>
    <dsp:sp modelId="{F92A3E8A-9520-4E64-80B5-07BE2C9C1069}">
      <dsp:nvSpPr>
        <dsp:cNvPr id="0" name=""/>
        <dsp:cNvSpPr/>
      </dsp:nvSpPr>
      <dsp:spPr>
        <a:xfrm>
          <a:off x="0" y="1293851"/>
          <a:ext cx="644723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C1994-835F-46B7-B1A1-C0377AB76C29}">
      <dsp:nvSpPr>
        <dsp:cNvPr id="0" name=""/>
        <dsp:cNvSpPr/>
      </dsp:nvSpPr>
      <dsp:spPr>
        <a:xfrm>
          <a:off x="0" y="1293851"/>
          <a:ext cx="6447234" cy="323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Committee Stage January 2025</a:t>
          </a:r>
          <a:endParaRPr lang="en-US" sz="1500" kern="1200"/>
        </a:p>
      </dsp:txBody>
      <dsp:txXfrm>
        <a:off x="0" y="1293851"/>
        <a:ext cx="6447234" cy="323374"/>
      </dsp:txXfrm>
    </dsp:sp>
    <dsp:sp modelId="{70F50747-BB40-4A7F-8185-0642FB4FE171}">
      <dsp:nvSpPr>
        <dsp:cNvPr id="0" name=""/>
        <dsp:cNvSpPr/>
      </dsp:nvSpPr>
      <dsp:spPr>
        <a:xfrm>
          <a:off x="0" y="1617225"/>
          <a:ext cx="644723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DC03B-EC56-4A5D-9C43-EB849E7D1E4C}">
      <dsp:nvSpPr>
        <dsp:cNvPr id="0" name=""/>
        <dsp:cNvSpPr/>
      </dsp:nvSpPr>
      <dsp:spPr>
        <a:xfrm>
          <a:off x="0" y="1617225"/>
          <a:ext cx="6447234" cy="323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6</a:t>
          </a:r>
          <a:r>
            <a:rPr lang="en-GB" sz="1500" kern="1200" baseline="30000"/>
            <a:t>th</a:t>
          </a:r>
          <a:r>
            <a:rPr lang="en-GB" sz="1500" kern="1200"/>
            <a:t> 		call for written evidence</a:t>
          </a:r>
          <a:endParaRPr lang="en-US" sz="1500" kern="1200"/>
        </a:p>
      </dsp:txBody>
      <dsp:txXfrm>
        <a:off x="0" y="1617225"/>
        <a:ext cx="6447234" cy="323374"/>
      </dsp:txXfrm>
    </dsp:sp>
    <dsp:sp modelId="{F40F756B-C02A-4E4F-9E3F-702D30B6E621}">
      <dsp:nvSpPr>
        <dsp:cNvPr id="0" name=""/>
        <dsp:cNvSpPr/>
      </dsp:nvSpPr>
      <dsp:spPr>
        <a:xfrm>
          <a:off x="0" y="1940599"/>
          <a:ext cx="644723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699AE-3696-4B2A-A090-A5E1C1C98789}">
      <dsp:nvSpPr>
        <dsp:cNvPr id="0" name=""/>
        <dsp:cNvSpPr/>
      </dsp:nvSpPr>
      <dsp:spPr>
        <a:xfrm>
          <a:off x="0" y="1940599"/>
          <a:ext cx="6447234" cy="323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21</a:t>
          </a:r>
          <a:r>
            <a:rPr lang="en-GB" sz="1500" kern="1200" baseline="30000"/>
            <a:t>st</a:t>
          </a:r>
          <a:r>
            <a:rPr lang="en-GB" sz="1500" kern="1200"/>
            <a:t> 		1</a:t>
          </a:r>
          <a:r>
            <a:rPr lang="en-GB" sz="1500" kern="1200" baseline="30000"/>
            <a:t>st</a:t>
          </a:r>
          <a:r>
            <a:rPr lang="en-GB" sz="1500" kern="1200"/>
            <a:t> sitting</a:t>
          </a:r>
          <a:endParaRPr lang="en-US" sz="1500" kern="1200"/>
        </a:p>
      </dsp:txBody>
      <dsp:txXfrm>
        <a:off x="0" y="1940599"/>
        <a:ext cx="6447234" cy="323374"/>
      </dsp:txXfrm>
    </dsp:sp>
    <dsp:sp modelId="{BA864365-C91F-4310-A077-30EBCE0805BB}">
      <dsp:nvSpPr>
        <dsp:cNvPr id="0" name=""/>
        <dsp:cNvSpPr/>
      </dsp:nvSpPr>
      <dsp:spPr>
        <a:xfrm>
          <a:off x="0" y="2263973"/>
          <a:ext cx="644723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E6F9F-A066-4F5B-9ABE-F88D6554509A}">
      <dsp:nvSpPr>
        <dsp:cNvPr id="0" name=""/>
        <dsp:cNvSpPr/>
      </dsp:nvSpPr>
      <dsp:spPr>
        <a:xfrm>
          <a:off x="0" y="2263973"/>
          <a:ext cx="6447234" cy="323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28-30</a:t>
          </a:r>
          <a:r>
            <a:rPr lang="en-GB" sz="1500" kern="1200" baseline="30000"/>
            <a:t>th</a:t>
          </a:r>
          <a:r>
            <a:rPr lang="en-GB" sz="1500" kern="1200"/>
            <a:t> 	oral evidence</a:t>
          </a:r>
          <a:endParaRPr lang="en-US" sz="1500" kern="1200"/>
        </a:p>
      </dsp:txBody>
      <dsp:txXfrm>
        <a:off x="0" y="2263973"/>
        <a:ext cx="6447234" cy="323374"/>
      </dsp:txXfrm>
    </dsp:sp>
    <dsp:sp modelId="{0C2C3C55-594C-4C6B-B0E5-3ECD34E3C7C0}">
      <dsp:nvSpPr>
        <dsp:cNvPr id="0" name=""/>
        <dsp:cNvSpPr/>
      </dsp:nvSpPr>
      <dsp:spPr>
        <a:xfrm>
          <a:off x="0" y="2587347"/>
          <a:ext cx="644723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3FE58-0492-4985-B9E3-AF7A6C77ADFF}">
      <dsp:nvSpPr>
        <dsp:cNvPr id="0" name=""/>
        <dsp:cNvSpPr/>
      </dsp:nvSpPr>
      <dsp:spPr>
        <a:xfrm>
          <a:off x="0" y="2587347"/>
          <a:ext cx="6447234" cy="323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Report stage: March		3</a:t>
          </a:r>
          <a:r>
            <a:rPr lang="en-GB" sz="1500" kern="1200" baseline="30000"/>
            <a:t>rd</a:t>
          </a:r>
          <a:r>
            <a:rPr lang="en-GB" sz="1500" kern="1200"/>
            <a:t> Reading: 25</a:t>
          </a:r>
          <a:r>
            <a:rPr lang="en-GB" sz="1500" kern="1200" baseline="30000"/>
            <a:t>th</a:t>
          </a:r>
          <a:r>
            <a:rPr lang="en-GB" sz="1500" kern="1200"/>
            <a:t> April 2025 </a:t>
          </a:r>
          <a:endParaRPr lang="en-US" sz="1500" kern="1200"/>
        </a:p>
      </dsp:txBody>
      <dsp:txXfrm>
        <a:off x="0" y="2587347"/>
        <a:ext cx="6447234" cy="323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77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957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2717656b4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2717656b4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022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194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185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87E2-CF48-4640-96C8-3E4199DE8C8C}" type="datetimeFigureOut">
              <a:rPr lang="en-GB" smtClean="0"/>
              <a:t>08/02/2025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30202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87E2-CF48-4640-96C8-3E4199DE8C8C}" type="datetimeFigureOut">
              <a:rPr lang="en-GB" smtClean="0"/>
              <a:t>08/02/2025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1840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87E2-CF48-4640-96C8-3E4199DE8C8C}" type="datetimeFigureOut">
              <a:rPr lang="en-GB" smtClean="0"/>
              <a:t>08/02/2025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94438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87E2-CF48-4640-96C8-3E4199DE8C8C}" type="datetimeFigureOut">
              <a:rPr lang="en-GB" smtClean="0"/>
              <a:t>08/02/2025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91051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87E2-CF48-4640-96C8-3E4199DE8C8C}" type="datetimeFigureOut">
              <a:rPr lang="en-GB" smtClean="0"/>
              <a:t>08/02/2025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797348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87E2-CF48-4640-96C8-3E4199DE8C8C}" type="datetimeFigureOut">
              <a:rPr lang="en-GB" smtClean="0"/>
              <a:t>08/02/2025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8396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87E2-CF48-4640-96C8-3E4199DE8C8C}" type="datetimeFigureOut">
              <a:rPr lang="en-GB" smtClean="0"/>
              <a:t>08/02/2025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94318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87E2-CF48-4640-96C8-3E4199DE8C8C}" type="datetimeFigureOut">
              <a:rPr lang="en-GB" smtClean="0"/>
              <a:t>08/02/2025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21955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27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3EBE-F6BA-407C-995A-0604C7060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7CC663-9921-48CC-A568-3A53FEA24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80DAB-0CE2-487E-9EBC-04A1CC09C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B164-B744-4407-AB14-AD3218DCFCC6}" type="datetimeFigureOut">
              <a:rPr lang="en-US" smtClean="0"/>
              <a:t>2/8/2025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FB68E-4CD4-411A-82FC-6F76A0BA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38812-C5A4-4C35-BCB3-C1B5208DC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EAA8-B379-4246-A5E3-B0BA70A993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819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7F781-8348-4617-92BA-3D8691D79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027A8-72EB-478A-81D3-CA768F48A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CC5D1-38B9-4E37-8C90-6976E34F6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B164-B744-4407-AB14-AD3218DCFCC6}" type="datetimeFigureOut">
              <a:rPr lang="en-US" smtClean="0"/>
              <a:t>2/8/2025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804E2-BF12-49A6-8DD3-BCBEEB356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9C4DA-D089-4954-AB56-EDB46F98B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EAA8-B379-4246-A5E3-B0BA70A993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88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87E2-CF48-4640-96C8-3E4199DE8C8C}" type="datetimeFigureOut">
              <a:rPr lang="en-GB" smtClean="0"/>
              <a:t>08/02/2025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78114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10257-D740-46AD-8ACC-A6885ADCE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D42DA-4435-44A9-B12C-D32EAB2F8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6F0B6-B3DF-40BC-B4A6-767DB1168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B164-B744-4407-AB14-AD3218DCFCC6}" type="datetimeFigureOut">
              <a:rPr lang="en-US" smtClean="0"/>
              <a:t>2/8/2025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86528-BC7B-4139-BA6B-7A03AD9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1B6F9-896E-463C-B405-0740A5FF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EAA8-B379-4246-A5E3-B0BA70A993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096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D974D-5619-409A-903D-A48A0258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9CBD6-3B94-410C-8A05-F5730AA9D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D8B3E-D8ED-44A1-BFB4-92BB08998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C2614-041B-489A-9CF1-0DA275677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B164-B744-4407-AB14-AD3218DCFCC6}" type="datetimeFigureOut">
              <a:rPr lang="en-US" smtClean="0"/>
              <a:t>2/8/2025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0EBE3-CD09-4A40-A8C0-BFF5022D3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58342-744E-4C47-A8A4-908D18A4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EAA8-B379-4246-A5E3-B0BA70A993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635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D1DDA-33C9-4FEA-AF6E-F83428E0D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137AE-C9E3-4084-BEBE-7BE36E79A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5C216-C563-4F74-AB01-B846C2F64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0D833B-B8FC-477C-A18C-6A8788CF5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75E315-F6E1-4011-BA00-6779DD6736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C79F10-46DC-4E15-8B43-55F050645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B164-B744-4407-AB14-AD3218DCFCC6}" type="datetimeFigureOut">
              <a:rPr lang="en-US" smtClean="0"/>
              <a:t>2/8/2025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8338F7-53E3-4241-B76D-1348A3973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31C2CF-C8E4-4310-90BA-080094DF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EAA8-B379-4246-A5E3-B0BA70A993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990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52C8-9493-4132-BAC7-290F0EE21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341826-6A93-4A95-A7F5-7A10C0C56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B164-B744-4407-AB14-AD3218DCFCC6}" type="datetimeFigureOut">
              <a:rPr lang="en-US" smtClean="0"/>
              <a:t>2/8/2025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CFCD54-B2F3-4FF4-9AA8-A445FE11E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5A47E-7615-4523-B245-AAA9ACE2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EAA8-B379-4246-A5E3-B0BA70A993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898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EDF7BA-7871-4853-AFD8-E04F04CC9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B164-B744-4407-AB14-AD3218DCFCC6}" type="datetimeFigureOut">
              <a:rPr lang="en-US" smtClean="0"/>
              <a:t>2/8/2025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9ABB3B-F7B2-4B6B-9E89-964685F2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A13A9-EF9D-45F0-821F-C67A1B25F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EAA8-B379-4246-A5E3-B0BA70A993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568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C9D69-A76D-446A-A748-35A5CD84D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69894-8A34-4659-9881-5DCACED10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5CF25-44AF-4736-B191-AF0444C32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EAC03-B2F8-4F31-8A3B-03A3F414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B164-B744-4407-AB14-AD3218DCFCC6}" type="datetimeFigureOut">
              <a:rPr lang="en-US" smtClean="0"/>
              <a:t>2/8/2025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9B968-E56E-49CF-A7A7-DD4F487A4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B69AA-9A64-4F8F-903C-AE72AAD60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EAA8-B379-4246-A5E3-B0BA70A993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862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3272C-5F9E-4B54-9199-965199FC6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240117-8C4B-424F-ACD5-62FE187EF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3226E-B743-4FC8-9881-99B1EC15C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4B1E3-C691-41BA-8095-BBB4CB635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B164-B744-4407-AB14-AD3218DCFCC6}" type="datetimeFigureOut">
              <a:rPr lang="en-US" smtClean="0"/>
              <a:t>2/8/2025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8C26D-9B6A-452C-A414-163E21D54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2EEE5-3EDD-4ABD-9A24-40939B80E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EAA8-B379-4246-A5E3-B0BA70A993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345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2493F-9286-408F-B1F5-0FC549066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0B763D-ACB2-4404-A60A-4C000F3CD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94180-8C18-494A-AC3B-5CC72BD4E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B164-B744-4407-AB14-AD3218DCFCC6}" type="datetimeFigureOut">
              <a:rPr lang="en-US" smtClean="0"/>
              <a:t>2/8/2025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26DD4-1089-47CC-BBB2-D54CF56E1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0A9B6-EBCF-43EA-AE4F-A25C2551A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EAA8-B379-4246-A5E3-B0BA70A993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25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1BB3F4-A8F6-4FD9-8EDE-F724C8826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18FA2-EE6E-44BA-87AE-B1C5CAE26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5866C-C187-41F7-9283-FA49D8027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B164-B744-4407-AB14-AD3218DCFCC6}" type="datetimeFigureOut">
              <a:rPr lang="en-US" smtClean="0"/>
              <a:t>2/8/2025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B0C25-44D1-4621-8C8A-F1E85B58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20D8C-2477-4506-90A3-B814E8F4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EAA8-B379-4246-A5E3-B0BA70A993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17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87E2-CF48-4640-96C8-3E4199DE8C8C}" type="datetimeFigureOut">
              <a:rPr lang="en-GB" smtClean="0"/>
              <a:t>08/02/2025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27478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87E2-CF48-4640-96C8-3E4199DE8C8C}" type="datetimeFigureOut">
              <a:rPr lang="en-GB" smtClean="0"/>
              <a:t>08/02/2025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98442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87E2-CF48-4640-96C8-3E4199DE8C8C}" type="datetimeFigureOut">
              <a:rPr lang="en-GB" smtClean="0"/>
              <a:t>08/02/2025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75279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87E2-CF48-4640-96C8-3E4199DE8C8C}" type="datetimeFigureOut">
              <a:rPr lang="en-GB" smtClean="0"/>
              <a:t>08/02/2025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10314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87E2-CF48-4640-96C8-3E4199DE8C8C}" type="datetimeFigureOut">
              <a:rPr lang="en-GB" smtClean="0"/>
              <a:t>08/02/2025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54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87E2-CF48-4640-96C8-3E4199DE8C8C}" type="datetimeFigureOut">
              <a:rPr lang="en-GB" smtClean="0"/>
              <a:t>08/02/2025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66512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87E2-CF48-4640-96C8-3E4199DE8C8C}" type="datetimeFigureOut">
              <a:rPr lang="en-GB" smtClean="0"/>
              <a:t>08/02/2025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41138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987E2-CF48-4640-96C8-3E4199DE8C8C}" type="datetimeFigureOut">
              <a:rPr lang="en-GB" smtClean="0"/>
              <a:t>08/02/2025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8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D6CF4C-9153-4A8B-A819-7AC1D753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92496-3D85-4E4C-8B0D-4031B09FA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F8CEC-C221-45DB-BB8C-E2C510812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1B164-B744-4407-AB14-AD3218DCFCC6}" type="datetimeFigureOut">
              <a:rPr lang="en-US" smtClean="0"/>
              <a:t>2/8/2025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998FB-60CB-4749-93C1-3BC17C41A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9D883-2C31-46EB-94DD-4DEAD4443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DEAA8-B379-4246-A5E3-B0BA70A993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190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57200" y="857250"/>
            <a:ext cx="5369524" cy="113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/>
              <a:t>Terminally Ill Adults Bill 2024-25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09224" y="2757851"/>
            <a:ext cx="5617500" cy="7926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1" dirty="0">
                <a:solidFill>
                  <a:schemeClr val="tx2"/>
                </a:solidFill>
              </a:rPr>
              <a:t>‘To allow adults who are terminally ill…. to request and be provided with assistance to end their own life…..’</a:t>
            </a:r>
          </a:p>
        </p:txBody>
      </p:sp>
      <p:sp>
        <p:nvSpPr>
          <p:cNvPr id="56" name="Google Shape;56;p13"/>
          <p:cNvSpPr txBox="1"/>
          <p:nvPr/>
        </p:nvSpPr>
        <p:spPr>
          <a:xfrm>
            <a:off x="285175" y="3442616"/>
            <a:ext cx="5617500" cy="12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8625" y="352535"/>
            <a:ext cx="3061608" cy="44384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CB7A8-C453-35EA-822D-BAAD6A2FD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22" y="466459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GB" dirty="0"/>
              <a:t>Concerns </a:t>
            </a:r>
            <a:r>
              <a:rPr lang="en-GB"/>
              <a:t>- extensive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4DAEE-3243-04CC-DF6C-F9EF4F778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40" y="1147324"/>
            <a:ext cx="8520600" cy="3996175"/>
          </a:xfrm>
        </p:spPr>
        <p:txBody>
          <a:bodyPr>
            <a:normAutofit lnSpcReduction="10000"/>
          </a:bodyPr>
          <a:lstStyle/>
          <a:p>
            <a:r>
              <a:rPr lang="en-GB" sz="1200" dirty="0"/>
              <a:t>Risks to vulnerable people</a:t>
            </a:r>
          </a:p>
          <a:p>
            <a:pPr lvl="1"/>
            <a:r>
              <a:rPr lang="en-GB" dirty="0"/>
              <a:t>Medical assessments are not safeguards</a:t>
            </a:r>
          </a:p>
          <a:p>
            <a:pPr lvl="1"/>
            <a:r>
              <a:rPr lang="en-GB" dirty="0"/>
              <a:t>Legal hurdles are not safeguards</a:t>
            </a:r>
          </a:p>
          <a:p>
            <a:r>
              <a:rPr lang="en-GB" sz="1200" dirty="0"/>
              <a:t>Assessing capacity and coercion </a:t>
            </a:r>
          </a:p>
          <a:p>
            <a:r>
              <a:rPr lang="en-GB" sz="1200" dirty="0"/>
              <a:t>Prognostic inaccuracy</a:t>
            </a:r>
          </a:p>
          <a:p>
            <a:r>
              <a:rPr lang="en-GB" sz="1200" dirty="0"/>
              <a:t>Conscientious objection </a:t>
            </a:r>
          </a:p>
          <a:p>
            <a:r>
              <a:rPr lang="en-GB" sz="1200" dirty="0"/>
              <a:t>No guarantee of a dignified death</a:t>
            </a:r>
          </a:p>
          <a:p>
            <a:pPr lvl="1"/>
            <a:r>
              <a:rPr lang="en-GB" dirty="0"/>
              <a:t>Almost complete lack of evidence base….</a:t>
            </a:r>
          </a:p>
          <a:p>
            <a:pPr lvl="1"/>
            <a:r>
              <a:rPr lang="en-GB" dirty="0"/>
              <a:t>…so much more that palliative care vs offer</a:t>
            </a:r>
          </a:p>
          <a:p>
            <a:pPr marL="596900" lvl="1" indent="0">
              <a:buNone/>
            </a:pPr>
            <a:r>
              <a:rPr lang="en-GB" dirty="0"/>
              <a:t>	    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Impact on suicide prevention</a:t>
            </a:r>
          </a:p>
          <a:p>
            <a:endParaRPr lang="en-GB" dirty="0"/>
          </a:p>
          <a:p>
            <a:r>
              <a:rPr lang="en-GB" dirty="0"/>
              <a:t>Safeguards cannot prevent future </a:t>
            </a:r>
          </a:p>
          <a:p>
            <a:pPr marL="114300" indent="0">
              <a:buNone/>
            </a:pPr>
            <a:r>
              <a:rPr lang="en-GB" dirty="0"/>
              <a:t>       expansion beyond ‘terminal illness’</a:t>
            </a:r>
          </a:p>
          <a:p>
            <a:endParaRPr lang="en-GB" dirty="0"/>
          </a:p>
          <a:p>
            <a:r>
              <a:rPr lang="en-GB" dirty="0"/>
              <a:t>Risks to palliative care services </a:t>
            </a:r>
          </a:p>
          <a:p>
            <a:endParaRPr lang="en-GB" dirty="0"/>
          </a:p>
          <a:p>
            <a:r>
              <a:rPr lang="en-GB" dirty="0"/>
              <a:t>Impact on society?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EAC2D8-DB08-8D07-E12D-AE110ABD1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145" y="152400"/>
            <a:ext cx="3843945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D94BA-250D-227F-5CD7-0856AB13F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431" y="934843"/>
            <a:ext cx="3643501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7840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8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0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1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2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D7F5833-CBE9-044D-B673-0E19DBFA9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457200">
              <a:spcBef>
                <a:spcPct val="0"/>
              </a:spcBef>
            </a:pPr>
            <a:r>
              <a:rPr lang="en-US" sz="3600" dirty="0"/>
              <a:t>Committee stage – oral evidence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226A7-D1E5-121F-2A01-24170AB23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550" y="1620689"/>
            <a:ext cx="2968012" cy="2910580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/>
              <a:t>40 minutes for the CMO &amp; CNO</a:t>
            </a:r>
          </a:p>
          <a:p>
            <a:pPr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/>
              <a:t>30 minutes BMA &amp; GMC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C6C78C-9420-D830-A625-F65C035083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618" b="-3"/>
          <a:stretch/>
        </p:blipFill>
        <p:spPr>
          <a:xfrm>
            <a:off x="3643088" y="1619498"/>
            <a:ext cx="3311287" cy="291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23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1C7E6-3C30-8D24-E801-9D37C7081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79CEB4-1B4D-ECBE-EDC9-E089F4262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400" dirty="0"/>
              <a:t>Message to our MPs….</a:t>
            </a:r>
          </a:p>
          <a:p>
            <a:endParaRPr lang="en-GB" sz="2400" dirty="0"/>
          </a:p>
          <a:p>
            <a:r>
              <a:rPr lang="en-GB" sz="2400" i="1" dirty="0"/>
              <a:t>Concentrate first on </a:t>
            </a:r>
            <a:r>
              <a:rPr lang="en-GB" sz="2400" b="1" i="1" dirty="0"/>
              <a:t>‘Assisted Living’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DBF615-803F-11D6-8527-58A5C186C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346" y="1"/>
            <a:ext cx="5651990" cy="26053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B67C41-5BFF-A37E-B780-6A2E3D18F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346" y="2571750"/>
            <a:ext cx="2719618" cy="17079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2844DE-DF46-CCF4-1CEF-B5AD9F915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964" y="2571749"/>
            <a:ext cx="2863458" cy="1707953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742FA2B7-BD39-3C33-654B-3E51BD54E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70" y="1122361"/>
            <a:ext cx="2890896" cy="958850"/>
          </a:xfrm>
        </p:spPr>
        <p:txBody>
          <a:bodyPr>
            <a:normAutofit fontScale="90000"/>
          </a:bodyPr>
          <a:lstStyle/>
          <a:p>
            <a:r>
              <a:rPr lang="en-GB" sz="2200" b="1" i="1" dirty="0"/>
              <a:t>Can the choice to live or die truly be “free” whilst health inequalities exist?</a:t>
            </a:r>
            <a:br>
              <a:rPr lang="en-GB" sz="2800" b="1" i="1" dirty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2420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00" y="0"/>
            <a:ext cx="6858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086F77-5708-41E5-86B6-9864E9319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4" y="376515"/>
            <a:ext cx="4286159" cy="1232228"/>
          </a:xfrm>
        </p:spPr>
        <p:txBody>
          <a:bodyPr vert="horz" lIns="68580" tIns="34290" rIns="68580" bIns="34290" rtlCol="0" anchor="b">
            <a:normAutofit/>
          </a:bodyPr>
          <a:lstStyle/>
          <a:p>
            <a:pPr defTabSz="685800"/>
            <a:r>
              <a:rPr lang="en-US" sz="2625"/>
              <a:t>‘Learn from our mistakes’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017EA-4992-4431-9A30-6A2F078538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654" y="1804421"/>
            <a:ext cx="4286159" cy="2651312"/>
          </a:xfrm>
        </p:spPr>
        <p:txBody>
          <a:bodyPr vert="horz" lIns="68580" tIns="34290" rIns="68580" bIns="34290" rtlCol="0" anchor="t">
            <a:normAutofit fontScale="85000" lnSpcReduction="20000"/>
          </a:bodyPr>
          <a:lstStyle/>
          <a:p>
            <a:pPr indent="-171450" defTabSz="685800"/>
            <a:r>
              <a:rPr lang="en-US" sz="2000" i="1" dirty="0"/>
              <a:t>Few Canadian doctors foresaw that 'going neutral' would guarantee the arrival of euthanasia, or that promises of a shot in the arm for palliative care would be forgotten. Even fewer </a:t>
            </a:r>
            <a:r>
              <a:rPr lang="en-US" sz="2000" i="1" dirty="0" err="1"/>
              <a:t>realised</a:t>
            </a:r>
            <a:r>
              <a:rPr lang="en-US" sz="2000" i="1" dirty="0"/>
              <a:t> they would have no option but to cooperate with providing death on demand. It has become all too easy to end patients’ lives. </a:t>
            </a:r>
          </a:p>
          <a:p>
            <a:pPr indent="-171450" defTabSz="685800"/>
            <a:endParaRPr lang="en-US" sz="2000" i="1" dirty="0"/>
          </a:p>
          <a:p>
            <a:pPr marL="0" indent="-171450" defTabSz="685800"/>
            <a:endParaRPr lang="en-US" sz="1200" dirty="0"/>
          </a:p>
          <a:p>
            <a:pPr indent="-171450" defTabSz="685800"/>
            <a:r>
              <a:rPr lang="en-US" sz="1900" dirty="0"/>
              <a:t>Dr Will Johnston, Family Physician and Professor,  Canada</a:t>
            </a:r>
          </a:p>
          <a:p>
            <a:pPr indent="-171450" defTabSz="685800"/>
            <a:r>
              <a:rPr lang="en-US" sz="1900" dirty="0"/>
              <a:t>(BMJ 2019;364:l412)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712375" y="-4"/>
            <a:ext cx="2302043" cy="51435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712375" y="-1"/>
            <a:ext cx="2302043" cy="4800277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712375" y="-16"/>
            <a:ext cx="2288626" cy="480029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712375" y="-7"/>
            <a:ext cx="2031451" cy="5143498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Content Placeholder 5" descr="A picture containing water, outdoor, nature, wave&#10;&#10;Description automatically generated">
            <a:extLst>
              <a:ext uri="{FF2B5EF4-FFF2-40B4-BE49-F238E27FC236}">
                <a16:creationId xmlns:a16="http://schemas.microsoft.com/office/drawing/2014/main" id="{084F9016-EC7C-4112-A8CA-C48301F8EA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9" r="17815"/>
          <a:stretch/>
        </p:blipFill>
        <p:spPr>
          <a:xfrm>
            <a:off x="5123232" y="958089"/>
            <a:ext cx="2345923" cy="325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48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2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0463" y="0"/>
            <a:ext cx="6137039" cy="51435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6" name="Picture 34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6020" y="1532748"/>
            <a:ext cx="3434171" cy="152329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Any questions?</a:t>
            </a:r>
            <a:br>
              <a:rPr lang="en-GB" dirty="0">
                <a:solidFill>
                  <a:srgbClr val="FFFFFF"/>
                </a:solidFill>
              </a:rPr>
            </a:b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6020" y="3056038"/>
            <a:ext cx="3434171" cy="919868"/>
          </a:xfrm>
        </p:spPr>
        <p:txBody>
          <a:bodyPr>
            <a:normAutofit fontScale="77500" lnSpcReduction="20000"/>
          </a:bodyPr>
          <a:lstStyle/>
          <a:p>
            <a:r>
              <a:rPr lang="en-US" sz="2550" dirty="0">
                <a:solidFill>
                  <a:srgbClr val="FFFFFF"/>
                </a:solidFill>
              </a:rPr>
              <a:t>connect@ourdutyofcare.org.uk</a:t>
            </a:r>
          </a:p>
          <a:p>
            <a:endParaRPr lang="en-US" sz="2550" dirty="0">
              <a:solidFill>
                <a:srgbClr val="FFFFFF"/>
              </a:solidFill>
            </a:endParaRPr>
          </a:p>
          <a:p>
            <a:r>
              <a:rPr lang="en-GB" sz="2550" dirty="0">
                <a:solidFill>
                  <a:srgbClr val="FFFFFF"/>
                </a:solidFill>
              </a:rPr>
              <a:t>info@ourdutyofcare.org.uk</a:t>
            </a:r>
          </a:p>
          <a:p>
            <a:endParaRPr lang="en-GB" sz="127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70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re fighting facilities and equipment ...">
            <a:extLst>
              <a:ext uri="{FF2B5EF4-FFF2-40B4-BE49-F238E27FC236}">
                <a16:creationId xmlns:a16="http://schemas.microsoft.com/office/drawing/2014/main" id="{1E844B66-CD0F-B554-684E-C6E6ED753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3" b="-2"/>
          <a:stretch/>
        </p:blipFill>
        <p:spPr bwMode="auto">
          <a:xfrm>
            <a:off x="241536" y="10"/>
            <a:ext cx="3413478" cy="2571739"/>
          </a:xfrm>
          <a:custGeom>
            <a:avLst/>
            <a:gdLst/>
            <a:ahLst/>
            <a:cxnLst/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4B7E9A-5FF5-CBF0-958F-BFBE115B0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418" y="457200"/>
            <a:ext cx="3836082" cy="990600"/>
          </a:xfrm>
        </p:spPr>
        <p:txBody>
          <a:bodyPr>
            <a:normAutofit/>
          </a:bodyPr>
          <a:lstStyle/>
          <a:p>
            <a:r>
              <a:rPr lang="en-GB" dirty="0"/>
              <a:t>Consultation and live bills around the UK</a:t>
            </a:r>
          </a:p>
        </p:txBody>
      </p:sp>
      <p:pic>
        <p:nvPicPr>
          <p:cNvPr id="5" name="Picture 4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A6D5FD33-D1C0-AD7F-CBEB-935C65B358B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199" r="10580" b="-1"/>
          <a:stretch/>
        </p:blipFill>
        <p:spPr>
          <a:xfrm>
            <a:off x="-7974" y="2571749"/>
            <a:ext cx="2635781" cy="2571751"/>
          </a:xfrm>
          <a:custGeom>
            <a:avLst/>
            <a:gdLst/>
            <a:ahLst/>
            <a:cxnLst/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</p:spPr>
      </p:pic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36CB27DD-D98C-4A82-9A5E-42282782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9009" y="2571749"/>
            <a:ext cx="24383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Isosceles Triangle 30">
            <a:extLst>
              <a:ext uri="{FF2B5EF4-FFF2-40B4-BE49-F238E27FC236}">
                <a16:creationId xmlns:a16="http://schemas.microsoft.com/office/drawing/2014/main" id="{A912E26A-2737-4A42-92C0-4ED8933C8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4249615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7CB66-B7FD-0DAE-1070-7D3C9069F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418" y="1620441"/>
            <a:ext cx="3836082" cy="2910580"/>
          </a:xfrm>
        </p:spPr>
        <p:txBody>
          <a:bodyPr>
            <a:normAutofit/>
          </a:bodyPr>
          <a:lstStyle/>
          <a:p>
            <a:r>
              <a:rPr lang="en-GB"/>
              <a:t>Jersey</a:t>
            </a:r>
          </a:p>
          <a:p>
            <a:r>
              <a:rPr lang="en-GB"/>
              <a:t>Isle of Man</a:t>
            </a:r>
          </a:p>
          <a:p>
            <a:r>
              <a:rPr lang="en-GB"/>
              <a:t>Scotland </a:t>
            </a:r>
          </a:p>
          <a:p>
            <a:r>
              <a:rPr lang="en-GB"/>
              <a:t>Westminster: England &amp; Wales</a:t>
            </a:r>
          </a:p>
        </p:txBody>
      </p:sp>
    </p:spTree>
    <p:extLst>
      <p:ext uri="{BB962C8B-B14F-4D97-AF65-F5344CB8AC3E}">
        <p14:creationId xmlns:p14="http://schemas.microsoft.com/office/powerpoint/2010/main" val="394705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614AF-E00E-3699-32A3-3BB86140A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/>
              <a:t>Westminster ‘TIA Bill’</a:t>
            </a: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BCA63092-400A-9959-917F-81EB9D514F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7570903"/>
              </p:ext>
            </p:extLst>
          </p:nvPr>
        </p:nvGraphicFramePr>
        <p:xfrm>
          <a:off x="508397" y="1620441"/>
          <a:ext cx="6447234" cy="291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50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2"/>
          <p:cNvSpPr txBox="1">
            <a:spLocks noGrp="1"/>
          </p:cNvSpPr>
          <p:nvPr>
            <p:ph type="title"/>
          </p:nvPr>
        </p:nvSpPr>
        <p:spPr>
          <a:xfrm>
            <a:off x="311700" y="154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Westminster </a:t>
            </a:r>
          </a:p>
        </p:txBody>
      </p:sp>
      <p:pic>
        <p:nvPicPr>
          <p:cNvPr id="330" name="Google Shape;33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225" y="727375"/>
            <a:ext cx="6823151" cy="431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43E0F-75BA-DA28-D5C2-D9E1C0C2C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TIA Bill in brief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7A843-5023-374F-1C1F-7B00B231A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009" y="1152475"/>
            <a:ext cx="8520600" cy="3416400"/>
          </a:xfrm>
        </p:spPr>
        <p:txBody>
          <a:bodyPr>
            <a:normAutofit/>
          </a:bodyPr>
          <a:lstStyle/>
          <a:p>
            <a:r>
              <a:rPr lang="en-GB" sz="1400" dirty="0" err="1"/>
              <a:t>Capacitous</a:t>
            </a:r>
            <a:r>
              <a:rPr lang="en-GB" sz="1400" dirty="0"/>
              <a:t> adults &gt; 18yrs </a:t>
            </a:r>
          </a:p>
          <a:p>
            <a:endParaRPr lang="en-GB" sz="1400" dirty="0"/>
          </a:p>
          <a:p>
            <a:r>
              <a:rPr lang="en-GB" sz="1400" dirty="0"/>
              <a:t>Resident in England/Wales</a:t>
            </a:r>
          </a:p>
          <a:p>
            <a:endParaRPr lang="en-GB" sz="1400" dirty="0"/>
          </a:p>
          <a:p>
            <a:r>
              <a:rPr lang="en-GB" sz="1400" dirty="0"/>
              <a:t>No coercion or pressure ‘by any other person’</a:t>
            </a:r>
          </a:p>
          <a:p>
            <a:endParaRPr lang="en-GB" sz="1400" dirty="0"/>
          </a:p>
          <a:p>
            <a:r>
              <a:rPr lang="en-GB" sz="1400" dirty="0"/>
              <a:t>Terminal illness ‘inevitably progressive illness …  cannot be reversed by treatment … </a:t>
            </a:r>
          </a:p>
          <a:p>
            <a:pPr marL="114300" indent="0">
              <a:buNone/>
            </a:pPr>
            <a:r>
              <a:rPr lang="en-GB" sz="1400" dirty="0"/>
              <a:t>		death reasonably expected within 6 months’</a:t>
            </a:r>
          </a:p>
          <a:p>
            <a:pPr marL="114300" indent="0">
              <a:buNone/>
            </a:pPr>
            <a:endParaRPr lang="en-GB" sz="1400" dirty="0"/>
          </a:p>
          <a:p>
            <a:r>
              <a:rPr lang="en-GB" sz="1400" dirty="0"/>
              <a:t>Excluding ‘mental disorder’ or ‘disability’</a:t>
            </a:r>
          </a:p>
          <a:p>
            <a:endParaRPr lang="en-GB" sz="1400" dirty="0"/>
          </a:p>
          <a:p>
            <a:r>
              <a:rPr lang="en-GB" sz="1400" dirty="0"/>
              <a:t>No obligation for a doctor to discuss the option with eligible patients (?)</a:t>
            </a:r>
          </a:p>
          <a:p>
            <a:endParaRPr lang="en-GB" sz="1400" dirty="0"/>
          </a:p>
          <a:p>
            <a:r>
              <a:rPr lang="en-GB" sz="1400" dirty="0"/>
              <a:t>‘must … refer … to another … medical practitioner … </a:t>
            </a:r>
          </a:p>
          <a:p>
            <a:pPr marL="114300" indent="0">
              <a:buNone/>
            </a:pPr>
            <a:r>
              <a:rPr lang="en-GB" sz="1400" dirty="0"/>
              <a:t>		[who] is willing and able to conduct … discussion’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385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CD876-D8BF-784D-D9B7-7B45E1BC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TIA Bill -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B064D-D08C-64B6-2601-70D12120EB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sz="7200" dirty="0"/>
              <a:t>‘First </a:t>
            </a:r>
            <a:r>
              <a:rPr lang="en-GB" sz="7200" dirty="0">
                <a:solidFill>
                  <a:schemeClr val="accent1"/>
                </a:solidFill>
              </a:rPr>
              <a:t>declaration</a:t>
            </a:r>
            <a:r>
              <a:rPr lang="en-GB" sz="7200" dirty="0"/>
              <a:t>’  </a:t>
            </a:r>
          </a:p>
          <a:p>
            <a:pPr lvl="1"/>
            <a:endParaRPr lang="en-GB" sz="7200" dirty="0"/>
          </a:p>
          <a:p>
            <a:r>
              <a:rPr lang="en-GB" sz="7200" dirty="0"/>
              <a:t>‘First </a:t>
            </a:r>
            <a:r>
              <a:rPr lang="en-GB" sz="7200" dirty="0">
                <a:solidFill>
                  <a:schemeClr val="accent1"/>
                </a:solidFill>
              </a:rPr>
              <a:t>assessment</a:t>
            </a:r>
            <a:r>
              <a:rPr lang="en-GB" sz="7200" dirty="0"/>
              <a:t>’ (coordinating doctor)</a:t>
            </a:r>
          </a:p>
          <a:p>
            <a:pPr marL="0" indent="0">
              <a:buNone/>
            </a:pPr>
            <a:r>
              <a:rPr lang="en-GB" sz="7200" dirty="0"/>
              <a:t>refer to ‘the independent doctor’</a:t>
            </a:r>
          </a:p>
          <a:p>
            <a:pPr marL="0" indent="0">
              <a:buNone/>
            </a:pPr>
            <a:endParaRPr lang="en-GB" sz="7200" dirty="0"/>
          </a:p>
          <a:p>
            <a:r>
              <a:rPr lang="en-GB" sz="7200" dirty="0"/>
              <a:t>‘First period of </a:t>
            </a:r>
            <a:r>
              <a:rPr lang="en-GB" sz="7200" dirty="0">
                <a:solidFill>
                  <a:schemeClr val="accent1"/>
                </a:solidFill>
              </a:rPr>
              <a:t>reflection</a:t>
            </a:r>
            <a:r>
              <a:rPr lang="en-GB" sz="7200" dirty="0"/>
              <a:t>’ = 7 days</a:t>
            </a:r>
          </a:p>
          <a:p>
            <a:pPr marL="0" indent="0">
              <a:buNone/>
            </a:pPr>
            <a:endParaRPr lang="en-GB" sz="7200" dirty="0"/>
          </a:p>
          <a:p>
            <a:r>
              <a:rPr lang="en-GB" sz="7200" dirty="0"/>
              <a:t>‘Second </a:t>
            </a:r>
            <a:r>
              <a:rPr lang="en-GB" sz="7200" dirty="0">
                <a:solidFill>
                  <a:schemeClr val="accent1"/>
                </a:solidFill>
              </a:rPr>
              <a:t>assessment</a:t>
            </a:r>
            <a:r>
              <a:rPr lang="en-GB" sz="7200" dirty="0"/>
              <a:t>’ (independent doctor)</a:t>
            </a:r>
          </a:p>
          <a:p>
            <a:pPr marL="0" indent="0">
              <a:buNone/>
            </a:pPr>
            <a:endParaRPr lang="en-GB" sz="7200" dirty="0"/>
          </a:p>
          <a:p>
            <a:r>
              <a:rPr lang="en-GB" sz="7200" dirty="0"/>
              <a:t>High Court </a:t>
            </a:r>
            <a:r>
              <a:rPr lang="en-GB" sz="7200" dirty="0">
                <a:solidFill>
                  <a:schemeClr val="accent1"/>
                </a:solidFill>
              </a:rPr>
              <a:t>Declaration</a:t>
            </a:r>
            <a:r>
              <a:rPr lang="en-GB" sz="7200" dirty="0"/>
              <a:t> </a:t>
            </a:r>
          </a:p>
          <a:p>
            <a:pPr marL="0" indent="0">
              <a:buNone/>
            </a:pPr>
            <a:endParaRPr lang="en-GB" sz="7200" dirty="0"/>
          </a:p>
          <a:p>
            <a:r>
              <a:rPr lang="en-GB" sz="7200" dirty="0"/>
              <a:t>‘Second period of </a:t>
            </a:r>
            <a:r>
              <a:rPr lang="en-GB" sz="7200" dirty="0">
                <a:solidFill>
                  <a:schemeClr val="accent1"/>
                </a:solidFill>
              </a:rPr>
              <a:t>reflection</a:t>
            </a:r>
            <a:r>
              <a:rPr lang="en-GB" sz="7200" dirty="0"/>
              <a:t>’ = 14 days (or 48hrs)</a:t>
            </a:r>
          </a:p>
          <a:p>
            <a:endParaRPr lang="en-GB" sz="7200" dirty="0"/>
          </a:p>
          <a:p>
            <a:r>
              <a:rPr lang="en-GB" sz="7200" dirty="0"/>
              <a:t>‘Second </a:t>
            </a:r>
            <a:r>
              <a:rPr lang="en-GB" sz="7200" dirty="0">
                <a:solidFill>
                  <a:schemeClr val="accent1"/>
                </a:solidFill>
              </a:rPr>
              <a:t>declaration</a:t>
            </a:r>
            <a:r>
              <a:rPr lang="en-GB" sz="7200" dirty="0"/>
              <a:t>’</a:t>
            </a:r>
          </a:p>
          <a:p>
            <a:endParaRPr lang="en-GB" sz="7200" dirty="0"/>
          </a:p>
          <a:p>
            <a:r>
              <a:rPr lang="en-GB" sz="7200" dirty="0"/>
              <a:t>‘</a:t>
            </a:r>
            <a:r>
              <a:rPr lang="en-GB" sz="7200" dirty="0">
                <a:solidFill>
                  <a:schemeClr val="accent1"/>
                </a:solidFill>
              </a:rPr>
              <a:t>Final statement</a:t>
            </a:r>
            <a:r>
              <a:rPr lang="en-GB" sz="7200" dirty="0"/>
              <a:t>’</a:t>
            </a:r>
          </a:p>
          <a:p>
            <a:pPr marL="457200" lvl="1" indent="0">
              <a:buNone/>
            </a:pPr>
            <a:endParaRPr lang="en-GB" sz="5500" dirty="0"/>
          </a:p>
          <a:p>
            <a:pPr lvl="1"/>
            <a:endParaRPr lang="en-GB" sz="55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285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A27ED-2FA2-E55C-BDE7-950BE8210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Assessments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3E839-7509-B67F-6F5D-2C2C005FB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139573" cy="3461089"/>
          </a:xfrm>
        </p:spPr>
        <p:txBody>
          <a:bodyPr>
            <a:normAutofit fontScale="55000" lnSpcReduction="20000"/>
          </a:bodyPr>
          <a:lstStyle/>
          <a:p>
            <a:r>
              <a:rPr lang="en-GB" sz="3800" dirty="0"/>
              <a:t>Assessments include discussion:</a:t>
            </a:r>
          </a:p>
          <a:p>
            <a:pPr lvl="1"/>
            <a:r>
              <a:rPr lang="en-GB" sz="3800" dirty="0"/>
              <a:t>diagnosis + prognosis</a:t>
            </a:r>
          </a:p>
          <a:p>
            <a:pPr lvl="1"/>
            <a:r>
              <a:rPr lang="en-GB" sz="3800" dirty="0"/>
              <a:t>available treatment + likely effect</a:t>
            </a:r>
          </a:p>
          <a:p>
            <a:pPr lvl="1"/>
            <a:r>
              <a:rPr lang="en-GB" sz="3800" dirty="0"/>
              <a:t>available palliative care / hospice care / other care</a:t>
            </a:r>
          </a:p>
          <a:p>
            <a:pPr lvl="1"/>
            <a:r>
              <a:rPr lang="en-GB" sz="3800" dirty="0"/>
              <a:t>nature of ‘the substance’</a:t>
            </a:r>
          </a:p>
          <a:p>
            <a:pPr lvl="1"/>
            <a:r>
              <a:rPr lang="en-GB" sz="3800" dirty="0"/>
              <a:t>wishes in case of complications</a:t>
            </a:r>
          </a:p>
          <a:p>
            <a:pPr lvl="1"/>
            <a:r>
              <a:rPr lang="en-GB" sz="3800" dirty="0"/>
              <a:t>ask patient to inform GP and D/W family</a:t>
            </a:r>
          </a:p>
          <a:p>
            <a:pPr lvl="1"/>
            <a:endParaRPr lang="en-GB" sz="3800" dirty="0"/>
          </a:p>
          <a:p>
            <a:r>
              <a:rPr lang="en-GB" sz="3800" dirty="0"/>
              <a:t>May refer to psychiatrist (re capacity)</a:t>
            </a:r>
          </a:p>
          <a:p>
            <a:endParaRPr lang="en-GB" sz="3800" dirty="0"/>
          </a:p>
          <a:p>
            <a:r>
              <a:rPr lang="en-GB" sz="3800" dirty="0"/>
              <a:t>May refer to somebody with experience of that condition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567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F0E97-EDA4-0097-12E7-5F1B5BA0E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Coordinating doctor</a:t>
            </a:r>
            <a:br>
              <a:rPr lang="en-U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885E2-B39B-470D-975C-01EA729B21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en-GB" sz="2800" dirty="0"/>
              <a:t>Coordinating doctor </a:t>
            </a:r>
          </a:p>
          <a:p>
            <a:pPr lvl="2"/>
            <a:r>
              <a:rPr lang="en-GB" sz="2600" dirty="0"/>
              <a:t>provides approved substance</a:t>
            </a:r>
          </a:p>
          <a:p>
            <a:pPr lvl="2"/>
            <a:r>
              <a:rPr lang="en-GB" sz="2600" dirty="0"/>
              <a:t>directly and in person</a:t>
            </a:r>
          </a:p>
          <a:p>
            <a:pPr lvl="2"/>
            <a:r>
              <a:rPr lang="en-GB" sz="2600" dirty="0"/>
              <a:t>prepare the substance for self-administration</a:t>
            </a:r>
          </a:p>
          <a:p>
            <a:pPr lvl="2"/>
            <a:r>
              <a:rPr lang="en-GB" sz="2600" dirty="0"/>
              <a:t>prepare a medical device to enable self-administration</a:t>
            </a:r>
          </a:p>
          <a:p>
            <a:pPr lvl="2"/>
            <a:r>
              <a:rPr lang="en-GB" sz="2600" dirty="0"/>
              <a:t>assist person to ingest / self-administer</a:t>
            </a:r>
          </a:p>
          <a:p>
            <a:pPr marL="914400" lvl="2" indent="0">
              <a:buNone/>
            </a:pPr>
            <a:endParaRPr lang="en-GB" sz="2600" dirty="0"/>
          </a:p>
          <a:p>
            <a:pPr lvl="1"/>
            <a:r>
              <a:rPr lang="en-GB" sz="2800" dirty="0"/>
              <a:t>Remain [in same building] </a:t>
            </a:r>
          </a:p>
          <a:p>
            <a:pPr lvl="2"/>
            <a:r>
              <a:rPr lang="en-GB" sz="2600" dirty="0"/>
              <a:t>until person has died</a:t>
            </a:r>
          </a:p>
          <a:p>
            <a:pPr lvl="2"/>
            <a:r>
              <a:rPr lang="en-GB" sz="2600" dirty="0"/>
              <a:t>procedure has ‘failed’</a:t>
            </a:r>
          </a:p>
          <a:p>
            <a:pPr lvl="2"/>
            <a:r>
              <a:rPr lang="en-GB" sz="2600" dirty="0"/>
              <a:t>until person has decided not to take approved substance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41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E6939-4738-03AD-5324-020A8759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4"/>
            <a:ext cx="8520600" cy="926575"/>
          </a:xfrm>
        </p:spPr>
        <p:txBody>
          <a:bodyPr>
            <a:normAutofit/>
          </a:bodyPr>
          <a:lstStyle/>
          <a:p>
            <a:r>
              <a:rPr lang="en-US" dirty="0"/>
              <a:t>Reporting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0AFA4-C66A-25D7-FDCE-513C1719D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838200"/>
            <a:ext cx="8596773" cy="4024745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endParaRPr lang="en-GB" sz="1900" dirty="0">
              <a:solidFill>
                <a:schemeClr val="accent1"/>
              </a:solidFill>
            </a:endParaRPr>
          </a:p>
          <a:p>
            <a:pPr lvl="1"/>
            <a:r>
              <a:rPr lang="en-GB" sz="1900" dirty="0"/>
              <a:t>Death certificate </a:t>
            </a:r>
          </a:p>
          <a:p>
            <a:pPr lvl="1"/>
            <a:r>
              <a:rPr lang="en-GB" sz="1900" dirty="0"/>
              <a:t>1a = Assisted death</a:t>
            </a:r>
          </a:p>
          <a:p>
            <a:pPr lvl="1"/>
            <a:endParaRPr lang="en-GB" sz="1900" dirty="0"/>
          </a:p>
          <a:p>
            <a:pPr lvl="1"/>
            <a:r>
              <a:rPr lang="en-GB" sz="1900" dirty="0"/>
              <a:t>? 1b = diagnosis</a:t>
            </a:r>
          </a:p>
          <a:p>
            <a:pPr lvl="1"/>
            <a:endParaRPr lang="en-GB" sz="1900" dirty="0"/>
          </a:p>
          <a:p>
            <a:pPr lvl="1"/>
            <a:endParaRPr lang="en-GB" sz="1900" dirty="0"/>
          </a:p>
          <a:p>
            <a:pPr lvl="1"/>
            <a:r>
              <a:rPr lang="en-GB" sz="1900" dirty="0"/>
              <a:t>Annual report to Parliament</a:t>
            </a:r>
          </a:p>
          <a:p>
            <a:pPr lvl="1"/>
            <a:endParaRPr lang="en-GB" sz="1900" dirty="0"/>
          </a:p>
          <a:p>
            <a:pPr lvl="1"/>
            <a:r>
              <a:rPr lang="en-GB" sz="1900" dirty="0"/>
              <a:t>CMO must</a:t>
            </a:r>
          </a:p>
          <a:p>
            <a:pPr lvl="2"/>
            <a:r>
              <a:rPr lang="en-GB" sz="1900" dirty="0"/>
              <a:t>monitor</a:t>
            </a:r>
          </a:p>
          <a:p>
            <a:pPr lvl="2"/>
            <a:r>
              <a:rPr lang="en-GB" sz="1900" dirty="0"/>
              <a:t>investigate</a:t>
            </a:r>
          </a:p>
          <a:p>
            <a:pPr lvl="2"/>
            <a:r>
              <a:rPr lang="en-GB" sz="1900" dirty="0"/>
              <a:t>Report (Parliament + Senedd)</a:t>
            </a:r>
          </a:p>
          <a:p>
            <a:pPr lvl="2"/>
            <a:endParaRPr lang="en-GB" sz="1900" dirty="0"/>
          </a:p>
          <a:p>
            <a:pPr lvl="1"/>
            <a:r>
              <a:rPr lang="en-GB" sz="1900" dirty="0"/>
              <a:t>After 5yrs</a:t>
            </a:r>
          </a:p>
          <a:p>
            <a:pPr lvl="2"/>
            <a:r>
              <a:rPr lang="en-GB" sz="1900" dirty="0"/>
              <a:t>Review of The Act</a:t>
            </a:r>
          </a:p>
          <a:p>
            <a:pPr lvl="2"/>
            <a:r>
              <a:rPr lang="en-GB" sz="1900" dirty="0"/>
              <a:t>Assessment of </a:t>
            </a:r>
            <a:r>
              <a:rPr lang="en-GB" sz="1900" dirty="0" err="1"/>
              <a:t>P+EoLC</a:t>
            </a:r>
            <a:r>
              <a:rPr lang="en-GB" sz="1900" dirty="0"/>
              <a:t> Services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41696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286</TotalTime>
  <Words>632</Words>
  <Application>Microsoft Office PowerPoint</Application>
  <PresentationFormat>On-screen Show (16:9)</PresentationFormat>
  <Paragraphs>135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 Light</vt:lpstr>
      <vt:lpstr>Arial</vt:lpstr>
      <vt:lpstr>Wingdings 3</vt:lpstr>
      <vt:lpstr>Trebuchet MS</vt:lpstr>
      <vt:lpstr>Calibri</vt:lpstr>
      <vt:lpstr>Facet</vt:lpstr>
      <vt:lpstr>Office Theme</vt:lpstr>
      <vt:lpstr>Terminally Ill Adults Bill 2024-25</vt:lpstr>
      <vt:lpstr>Consultation and live bills around the UK</vt:lpstr>
      <vt:lpstr>Westminster ‘TIA Bill’</vt:lpstr>
      <vt:lpstr>Westminster </vt:lpstr>
      <vt:lpstr>TIA Bill in brief</vt:lpstr>
      <vt:lpstr>TIA Bill - process</vt:lpstr>
      <vt:lpstr>Assessments </vt:lpstr>
      <vt:lpstr>Coordinating doctor </vt:lpstr>
      <vt:lpstr>Reporting</vt:lpstr>
      <vt:lpstr>Concerns - extensive</vt:lpstr>
      <vt:lpstr>Committee stage – oral evidence</vt:lpstr>
      <vt:lpstr>Can the choice to live or die truly be “free” whilst health inequalities exist? </vt:lpstr>
      <vt:lpstr>‘Learn from our mistakes’</vt:lpstr>
      <vt:lpstr>Any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nicola wilderspin</dc:creator>
  <cp:lastModifiedBy>Gillian Wright</cp:lastModifiedBy>
  <cp:revision>11</cp:revision>
  <dcterms:modified xsi:type="dcterms:W3CDTF">2025-02-08T16:13:25Z</dcterms:modified>
</cp:coreProperties>
</file>